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notesMasterIdLst>
    <p:notesMasterId r:id="rId17"/>
  </p:notesMasterIdLst>
  <p:sldSz cx="12191695" cy="6858000"/>
  <p:notesSz cx="6858000" cy="12191695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notesMaster" Target="notesMasters/notesMaster1.xml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20" Type="http://schemas.openxmlformats.org/officeDocument/2006/relationships/theme" Target="theme/theme1.xml"/><Relationship Id="rId2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B132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B132B"/>
          </a:solidFill>
          <a:ln w="12700">
            <a:solidFill>
              <a:srgbClr val="0B132B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8001000" y="137160"/>
            <a:ext cx="3977640" cy="3977640"/>
          </a:xfrm>
          <a:prstGeom prst="arc">
            <a:avLst/>
          </a:prstGeom>
          <a:solidFill>
            <a:srgbClr val="0B132B">
              <a:alpha val="0"/>
            </a:srgbClr>
          </a:solidFill>
          <a:ln w="25400">
            <a:solidFill>
              <a:srgbClr val="1DA6A8">
                <a:alpha val="80000"/>
              </a:srgbClr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8732520" y="411480"/>
            <a:ext cx="3108960" cy="3108960"/>
          </a:xfrm>
          <a:prstGeom prst="arc">
            <a:avLst/>
          </a:prstGeom>
          <a:solidFill>
            <a:srgbClr val="0B132B">
              <a:alpha val="0"/>
            </a:srgbClr>
          </a:solidFill>
          <a:ln w="25400">
            <a:solidFill>
              <a:srgbClr val="FFB000">
                <a:alpha val="75000"/>
              </a:srgbClr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58368" y="1042416"/>
            <a:ext cx="621792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rgbClr val="B7F8DB"/>
                </a:solidFill>
              </a:rPr>
              <a:t>AccessAI Next Phase</a:t>
            </a:r>
            <a:endParaRPr lang="en-US" sz="2300" dirty="0"/>
          </a:p>
        </p:txBody>
      </p:sp>
      <p:sp>
        <p:nvSpPr>
          <p:cNvPr id="6" name="Text 4"/>
          <p:cNvSpPr/>
          <p:nvPr/>
        </p:nvSpPr>
        <p:spPr>
          <a:xfrm>
            <a:off x="658368" y="1691640"/>
            <a:ext cx="7955280" cy="14447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42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AI-Powered Multimodal Environmental Awareness</a:t>
            </a:r>
            <a:endParaRPr lang="en-US" sz="4200" dirty="0"/>
          </a:p>
        </p:txBody>
      </p:sp>
      <p:sp>
        <p:nvSpPr>
          <p:cNvPr id="7" name="Text 5"/>
          <p:cNvSpPr/>
          <p:nvPr/>
        </p:nvSpPr>
        <p:spPr>
          <a:xfrm>
            <a:off x="704088" y="3401568"/>
            <a:ext cx="6583680" cy="80467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DCEDEE"/>
                </a:solidFill>
              </a:rPr>
              <a:t>A platform vision for translating sound, sensor events, and context into haptics, Braille, text, visual alerts, and connected devices.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7635240" y="4462272"/>
            <a:ext cx="987552" cy="530352"/>
          </a:xfrm>
          <a:prstGeom prst="rect">
            <a:avLst/>
          </a:prstGeom>
          <a:solidFill>
            <a:srgbClr val="1DA6A8"/>
          </a:solidFill>
          <a:ln w="13970">
            <a:solidFill>
              <a:srgbClr val="1DA6A8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</a:rPr>
              <a:t>Sense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8650224" y="4727448"/>
            <a:ext cx="512064" cy="0"/>
          </a:xfrm>
          <a:prstGeom prst="line">
            <a:avLst/>
          </a:prstGeom>
          <a:noFill/>
          <a:ln w="20320">
            <a:solidFill>
              <a:srgbClr val="B7F8DB"/>
            </a:solidFill>
            <a:prstDash val="solid"/>
            <a:headEnd type="none"/>
            <a:tailEnd type="triangle"/>
          </a:ln>
        </p:spPr>
      </p:sp>
      <p:sp>
        <p:nvSpPr>
          <p:cNvPr id="10" name="Text 8"/>
          <p:cNvSpPr/>
          <p:nvPr/>
        </p:nvSpPr>
        <p:spPr>
          <a:xfrm>
            <a:off x="9208008" y="4462272"/>
            <a:ext cx="868680" cy="530352"/>
          </a:xfrm>
          <a:prstGeom prst="rect">
            <a:avLst/>
          </a:prstGeom>
          <a:solidFill>
            <a:srgbClr val="FFB000"/>
          </a:solidFill>
          <a:ln w="13970">
            <a:solidFill>
              <a:srgbClr val="FFB000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0B132B"/>
                </a:solidFill>
              </a:rPr>
              <a:t>AI</a:t>
            </a:r>
            <a:endParaRPr lang="en-US" sz="1300" dirty="0"/>
          </a:p>
        </p:txBody>
      </p:sp>
      <p:sp>
        <p:nvSpPr>
          <p:cNvPr id="11" name="Shape 9"/>
          <p:cNvSpPr/>
          <p:nvPr/>
        </p:nvSpPr>
        <p:spPr>
          <a:xfrm>
            <a:off x="10104120" y="4727448"/>
            <a:ext cx="502920" cy="0"/>
          </a:xfrm>
          <a:prstGeom prst="line">
            <a:avLst/>
          </a:prstGeom>
          <a:noFill/>
          <a:ln w="20320">
            <a:solidFill>
              <a:srgbClr val="B7F8DB"/>
            </a:solidFill>
            <a:prstDash val="solid"/>
            <a:headEnd type="none"/>
            <a:tailEnd type="triangle"/>
          </a:ln>
        </p:spPr>
      </p:sp>
      <p:sp>
        <p:nvSpPr>
          <p:cNvPr id="12" name="Text 10"/>
          <p:cNvSpPr/>
          <p:nvPr/>
        </p:nvSpPr>
        <p:spPr>
          <a:xfrm>
            <a:off x="10652760" y="4462272"/>
            <a:ext cx="1005840" cy="530352"/>
          </a:xfrm>
          <a:prstGeom prst="rect">
            <a:avLst/>
          </a:prstGeom>
          <a:solidFill>
            <a:srgbClr val="B7F8DB"/>
          </a:solidFill>
          <a:ln w="13970">
            <a:solidFill>
              <a:srgbClr val="B7F8DB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0B132B"/>
                </a:solidFill>
              </a:rPr>
              <a:t>Access</a:t>
            </a:r>
            <a:endParaRPr lang="en-US" sz="1300" dirty="0"/>
          </a:p>
        </p:txBody>
      </p:sp>
      <p:sp>
        <p:nvSpPr>
          <p:cNvPr id="13" name="Text 11"/>
          <p:cNvSpPr/>
          <p:nvPr/>
        </p:nvSpPr>
        <p:spPr>
          <a:xfrm>
            <a:off x="685800" y="6144768"/>
            <a:ext cx="19202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B7C8D4"/>
                </a:solidFill>
              </a:rPr>
              <a:t>Prepared concept brief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1DA6A8"/>
          </a:solidFill>
          <a:ln w="12700">
            <a:solidFill>
              <a:srgbClr val="1DA6A8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0" y="6693408"/>
            <a:ext cx="12191695" cy="164592"/>
          </a:xfrm>
          <a:prstGeom prst="rect">
            <a:avLst/>
          </a:prstGeom>
          <a:solidFill>
            <a:srgbClr val="16213E"/>
          </a:solidFill>
          <a:ln w="12700">
            <a:solidFill>
              <a:srgbClr val="16213E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502920" y="347472"/>
            <a:ext cx="79552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16213E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Why this next phase matters</a:t>
            </a:r>
            <a:endParaRPr lang="en-US" sz="2800" dirty="0"/>
          </a:p>
        </p:txBody>
      </p:sp>
      <p:sp>
        <p:nvSpPr>
          <p:cNvPr id="6" name="Text 4"/>
          <p:cNvSpPr/>
          <p:nvPr/>
        </p:nvSpPr>
        <p:spPr>
          <a:xfrm>
            <a:off x="530352" y="832104"/>
            <a:ext cx="89611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65717A"/>
                </a:solidFill>
              </a:rPr>
              <a:t>Current accessibility solutions are fragmented; AccessAI can translate the environment through the user’s preferred channel.</a:t>
            </a:r>
            <a:endParaRPr lang="en-US" sz="1150" dirty="0"/>
          </a:p>
        </p:txBody>
      </p:sp>
      <p:sp>
        <p:nvSpPr>
          <p:cNvPr id="7" name="Text 5"/>
          <p:cNvSpPr/>
          <p:nvPr/>
        </p:nvSpPr>
        <p:spPr>
          <a:xfrm>
            <a:off x="502920" y="6428232"/>
            <a:ext cx="25603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80" dirty="0">
                <a:solidFill>
                  <a:srgbClr val="65717A"/>
                </a:solidFill>
              </a:rPr>
              <a:t>AccessAI Next Phase</a:t>
            </a:r>
            <a:endParaRPr lang="en-US" sz="780" dirty="0"/>
          </a:p>
        </p:txBody>
      </p:sp>
      <p:sp>
        <p:nvSpPr>
          <p:cNvPr id="8" name="Text 6"/>
          <p:cNvSpPr/>
          <p:nvPr/>
        </p:nvSpPr>
        <p:spPr>
          <a:xfrm>
            <a:off x="11292840" y="6419088"/>
            <a:ext cx="4114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65717A"/>
                </a:solidFill>
              </a:rPr>
              <a:t>02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621792" y="1508760"/>
            <a:ext cx="2240280" cy="566928"/>
          </a:xfrm>
          <a:prstGeom prst="rect">
            <a:avLst/>
          </a:prstGeom>
          <a:solidFill>
            <a:srgbClr val="FFF5E3"/>
          </a:solidFill>
          <a:ln w="13970">
            <a:solidFill>
              <a:srgbClr val="FFB000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16213E"/>
                </a:solidFill>
              </a:rPr>
              <a:t>Current reality</a:t>
            </a:r>
            <a:endParaRPr lang="en-US" sz="1700" dirty="0"/>
          </a:p>
        </p:txBody>
      </p:sp>
      <p:sp>
        <p:nvSpPr>
          <p:cNvPr id="10" name="Text 8"/>
          <p:cNvSpPr/>
          <p:nvPr/>
        </p:nvSpPr>
        <p:spPr>
          <a:xfrm>
            <a:off x="640080" y="2331720"/>
            <a:ext cx="1920240" cy="658368"/>
          </a:xfrm>
          <a:prstGeom prst="rect">
            <a:avLst/>
          </a:prstGeom>
          <a:solidFill>
            <a:srgbClr val="FFFFFF"/>
          </a:solidFill>
          <a:ln w="13970">
            <a:solidFill>
              <a:srgbClr val="D8E8E8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algn="ctr" indent="0" marL="0">
              <a:buNone/>
            </a:pPr>
            <a:r>
              <a:rPr lang="en-US" sz="1200" dirty="0">
                <a:solidFill>
                  <a:srgbClr val="263238"/>
                </a:solidFill>
              </a:rPr>
              <a:t>Doorbell</a:t>
            </a:r>
            <a:endParaRPr lang="en-US" sz="1200" dirty="0"/>
          </a:p>
          <a:p>
            <a:pPr algn="ctr" indent="0" marL="0">
              <a:buNone/>
            </a:pPr>
            <a:r>
              <a:rPr lang="en-US" sz="1200" dirty="0">
                <a:solidFill>
                  <a:srgbClr val="263238"/>
                </a:solidFill>
              </a:rPr>
              <a:t>flashes a light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0080" y="3182112"/>
            <a:ext cx="1920240" cy="658368"/>
          </a:xfrm>
          <a:prstGeom prst="rect">
            <a:avLst/>
          </a:prstGeom>
          <a:solidFill>
            <a:srgbClr val="FFFFFF"/>
          </a:solidFill>
          <a:ln w="13970">
            <a:solidFill>
              <a:srgbClr val="D8E8E8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algn="ctr" indent="0" marL="0">
              <a:buNone/>
            </a:pPr>
            <a:r>
              <a:rPr lang="en-US" sz="1200" dirty="0">
                <a:solidFill>
                  <a:srgbClr val="263238"/>
                </a:solidFill>
              </a:rPr>
              <a:t>Smoke alarm</a:t>
            </a:r>
            <a:endParaRPr lang="en-US" sz="1200" dirty="0"/>
          </a:p>
          <a:p>
            <a:pPr algn="ctr" indent="0" marL="0">
              <a:buNone/>
            </a:pPr>
            <a:r>
              <a:rPr lang="en-US" sz="1200" dirty="0">
                <a:solidFill>
                  <a:srgbClr val="263238"/>
                </a:solidFill>
              </a:rPr>
              <a:t>shakes a bed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640080" y="4041648"/>
            <a:ext cx="1920240" cy="658368"/>
          </a:xfrm>
          <a:prstGeom prst="rect">
            <a:avLst/>
          </a:prstGeom>
          <a:solidFill>
            <a:srgbClr val="FFFFFF"/>
          </a:solidFill>
          <a:ln w="13970">
            <a:solidFill>
              <a:srgbClr val="D8E8E8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algn="ctr" indent="0" marL="0">
              <a:buNone/>
            </a:pPr>
            <a:r>
              <a:rPr lang="en-US" sz="1200" dirty="0">
                <a:solidFill>
                  <a:srgbClr val="263238"/>
                </a:solidFill>
              </a:rPr>
              <a:t>Phone app</a:t>
            </a:r>
            <a:endParaRPr lang="en-US" sz="1200" dirty="0"/>
          </a:p>
          <a:p>
            <a:pPr algn="ctr" indent="0" marL="0">
              <a:buNone/>
            </a:pPr>
            <a:r>
              <a:rPr lang="en-US" sz="1200" dirty="0">
                <a:solidFill>
                  <a:srgbClr val="263238"/>
                </a:solidFill>
              </a:rPr>
              <a:t>shows text</a:t>
            </a:r>
            <a:endParaRPr lang="en-US" sz="1200" dirty="0"/>
          </a:p>
        </p:txBody>
      </p:sp>
      <p:sp>
        <p:nvSpPr>
          <p:cNvPr id="13" name="Shape 11"/>
          <p:cNvSpPr/>
          <p:nvPr/>
        </p:nvSpPr>
        <p:spPr>
          <a:xfrm>
            <a:off x="2898648" y="3401568"/>
            <a:ext cx="896112" cy="0"/>
          </a:xfrm>
          <a:prstGeom prst="line">
            <a:avLst/>
          </a:prstGeom>
          <a:noFill/>
          <a:ln w="20320">
            <a:solidFill>
              <a:srgbClr val="FFB000"/>
            </a:solidFill>
            <a:prstDash val="solid"/>
            <a:headEnd type="none"/>
            <a:tailEnd type="triangle"/>
          </a:ln>
        </p:spPr>
      </p:sp>
      <p:sp>
        <p:nvSpPr>
          <p:cNvPr id="14" name="Text 12"/>
          <p:cNvSpPr/>
          <p:nvPr/>
        </p:nvSpPr>
        <p:spPr>
          <a:xfrm>
            <a:off x="3931920" y="2240280"/>
            <a:ext cx="2926080" cy="2331720"/>
          </a:xfrm>
          <a:prstGeom prst="rect">
            <a:avLst/>
          </a:prstGeom>
          <a:solidFill>
            <a:srgbClr val="FFF5E3"/>
          </a:solidFill>
          <a:ln w="15240">
            <a:solidFill>
              <a:srgbClr val="FFB000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16213E"/>
                </a:solidFill>
              </a:rPr>
              <a:t>Problem: separate devices, separate alerts, little context, often visual-first</a:t>
            </a:r>
            <a:endParaRPr lang="en-US" sz="1400" dirty="0"/>
          </a:p>
        </p:txBody>
      </p:sp>
      <p:sp>
        <p:nvSpPr>
          <p:cNvPr id="15" name="Shape 13"/>
          <p:cNvSpPr/>
          <p:nvPr/>
        </p:nvSpPr>
        <p:spPr>
          <a:xfrm>
            <a:off x="6995160" y="3401568"/>
            <a:ext cx="822960" cy="0"/>
          </a:xfrm>
          <a:prstGeom prst="line">
            <a:avLst/>
          </a:prstGeom>
          <a:noFill/>
          <a:ln w="20320">
            <a:solidFill>
              <a:srgbClr val="1DA6A8"/>
            </a:solidFill>
            <a:prstDash val="solid"/>
            <a:headEnd type="none"/>
            <a:tailEnd type="triangle"/>
          </a:ln>
        </p:spPr>
      </p:sp>
      <p:sp>
        <p:nvSpPr>
          <p:cNvPr id="16" name="Text 14"/>
          <p:cNvSpPr/>
          <p:nvPr/>
        </p:nvSpPr>
        <p:spPr>
          <a:xfrm>
            <a:off x="8001000" y="1508760"/>
            <a:ext cx="2788920" cy="566928"/>
          </a:xfrm>
          <a:prstGeom prst="rect">
            <a:avLst/>
          </a:prstGeom>
          <a:solidFill>
            <a:srgbClr val="E9FBFB"/>
          </a:solidFill>
          <a:ln w="13970">
            <a:solidFill>
              <a:srgbClr val="1DA6A8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16213E"/>
                </a:solidFill>
              </a:rPr>
              <a:t>AccessAI opportunity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8019288" y="2331720"/>
            <a:ext cx="2240280" cy="512064"/>
          </a:xfrm>
          <a:prstGeom prst="rect">
            <a:avLst/>
          </a:prstGeom>
          <a:solidFill>
            <a:srgbClr val="FFFFFF"/>
          </a:solidFill>
          <a:ln w="13970">
            <a:solidFill>
              <a:srgbClr val="1DA6A8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1DA6A8"/>
                </a:solidFill>
              </a:rPr>
              <a:t>Recognize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8019288" y="2971800"/>
            <a:ext cx="2240280" cy="512064"/>
          </a:xfrm>
          <a:prstGeom prst="rect">
            <a:avLst/>
          </a:prstGeom>
          <a:solidFill>
            <a:srgbClr val="FFFFFF"/>
          </a:solidFill>
          <a:ln w="13970">
            <a:solidFill>
              <a:srgbClr val="1DA6A8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1DA6A8"/>
                </a:solidFill>
              </a:rPr>
              <a:t>Interpret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8019288" y="3611880"/>
            <a:ext cx="2240280" cy="512064"/>
          </a:xfrm>
          <a:prstGeom prst="rect">
            <a:avLst/>
          </a:prstGeom>
          <a:solidFill>
            <a:srgbClr val="FFFFFF"/>
          </a:solidFill>
          <a:ln w="13970">
            <a:solidFill>
              <a:srgbClr val="1DA6A8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1DA6A8"/>
                </a:solidFill>
              </a:rPr>
              <a:t>Personalize</a:t>
            </a:r>
            <a:endParaRPr lang="en-US" sz="1400" dirty="0"/>
          </a:p>
        </p:txBody>
      </p:sp>
      <p:sp>
        <p:nvSpPr>
          <p:cNvPr id="20" name="Text 18"/>
          <p:cNvSpPr/>
          <p:nvPr/>
        </p:nvSpPr>
        <p:spPr>
          <a:xfrm>
            <a:off x="8019288" y="4251960"/>
            <a:ext cx="2240280" cy="512064"/>
          </a:xfrm>
          <a:prstGeom prst="rect">
            <a:avLst/>
          </a:prstGeom>
          <a:solidFill>
            <a:srgbClr val="FFFFFF"/>
          </a:solidFill>
          <a:ln w="13970">
            <a:solidFill>
              <a:srgbClr val="1DA6A8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1DA6A8"/>
                </a:solidFill>
              </a:rPr>
              <a:t>Translate accessibly</a:t>
            </a:r>
            <a:endParaRPr lang="en-US" sz="1400" dirty="0"/>
          </a:p>
        </p:txBody>
      </p:sp>
      <p:sp>
        <p:nvSpPr>
          <p:cNvPr id="21" name="Text 19"/>
          <p:cNvSpPr/>
          <p:nvPr/>
        </p:nvSpPr>
        <p:spPr>
          <a:xfrm>
            <a:off x="3703320" y="5376672"/>
            <a:ext cx="5120640" cy="475488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6213E"/>
                </a:solidFill>
              </a:rPr>
              <a:t>Goal: one intelligent accessibility layer that follows the person across home, travel, school, work, and public environments.</a:t>
            </a:r>
            <a:endParaRPr lang="en-US" sz="1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1DA6A8"/>
          </a:solidFill>
          <a:ln w="12700">
            <a:solidFill>
              <a:srgbClr val="1DA6A8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0" y="6693408"/>
            <a:ext cx="12191695" cy="164592"/>
          </a:xfrm>
          <a:prstGeom prst="rect">
            <a:avLst/>
          </a:prstGeom>
          <a:solidFill>
            <a:srgbClr val="16213E"/>
          </a:solidFill>
          <a:ln w="12700">
            <a:solidFill>
              <a:srgbClr val="16213E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502920" y="347472"/>
            <a:ext cx="79552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16213E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The platform vision</a:t>
            </a:r>
            <a:endParaRPr lang="en-US" sz="2800" dirty="0"/>
          </a:p>
        </p:txBody>
      </p:sp>
      <p:sp>
        <p:nvSpPr>
          <p:cNvPr id="6" name="Text 4"/>
          <p:cNvSpPr/>
          <p:nvPr/>
        </p:nvSpPr>
        <p:spPr>
          <a:xfrm>
            <a:off x="530352" y="832104"/>
            <a:ext cx="89611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65717A"/>
                </a:solidFill>
              </a:rPr>
              <a:t>AccessAI is not just a detector. It is an accessibility translation layer.</a:t>
            </a:r>
            <a:endParaRPr lang="en-US" sz="1150" dirty="0"/>
          </a:p>
        </p:txBody>
      </p:sp>
      <p:sp>
        <p:nvSpPr>
          <p:cNvPr id="7" name="Text 5"/>
          <p:cNvSpPr/>
          <p:nvPr/>
        </p:nvSpPr>
        <p:spPr>
          <a:xfrm>
            <a:off x="502920" y="6428232"/>
            <a:ext cx="25603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80" dirty="0">
                <a:solidFill>
                  <a:srgbClr val="65717A"/>
                </a:solidFill>
              </a:rPr>
              <a:t>AccessAI Next Phase</a:t>
            </a:r>
            <a:endParaRPr lang="en-US" sz="780" dirty="0"/>
          </a:p>
        </p:txBody>
      </p:sp>
      <p:sp>
        <p:nvSpPr>
          <p:cNvPr id="8" name="Text 6"/>
          <p:cNvSpPr/>
          <p:nvPr/>
        </p:nvSpPr>
        <p:spPr>
          <a:xfrm>
            <a:off x="11292840" y="6419088"/>
            <a:ext cx="4114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65717A"/>
                </a:solidFill>
              </a:rPr>
              <a:t>03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658368" y="2148840"/>
            <a:ext cx="1234440" cy="749808"/>
          </a:xfrm>
          <a:prstGeom prst="rect">
            <a:avLst/>
          </a:prstGeom>
          <a:solidFill>
            <a:srgbClr val="FFF5E3"/>
          </a:solidFill>
          <a:ln w="13970">
            <a:solidFill>
              <a:srgbClr val="FFB000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16213E"/>
                </a:solidFill>
              </a:rPr>
              <a:t>Physical</a:t>
            </a:r>
            <a:endParaRPr lang="en-US" sz="1200" dirty="0"/>
          </a:p>
          <a:p>
            <a:pPr algn="ctr" indent="0" marL="0">
              <a:buNone/>
            </a:pPr>
            <a:r>
              <a:rPr lang="en-US" sz="1200" b="1" dirty="0">
                <a:solidFill>
                  <a:srgbClr val="16213E"/>
                </a:solidFill>
              </a:rPr>
              <a:t>world</a:t>
            </a:r>
            <a:endParaRPr lang="en-US" sz="1200" dirty="0"/>
          </a:p>
        </p:txBody>
      </p:sp>
      <p:sp>
        <p:nvSpPr>
          <p:cNvPr id="10" name="Shape 8"/>
          <p:cNvSpPr/>
          <p:nvPr/>
        </p:nvSpPr>
        <p:spPr>
          <a:xfrm>
            <a:off x="1929384" y="2523744"/>
            <a:ext cx="265176" cy="0"/>
          </a:xfrm>
          <a:prstGeom prst="line">
            <a:avLst/>
          </a:prstGeom>
          <a:noFill/>
          <a:ln w="20320">
            <a:solidFill>
              <a:srgbClr val="65717A"/>
            </a:solidFill>
            <a:prstDash val="solid"/>
            <a:headEnd type="none"/>
            <a:tailEnd type="triangle"/>
          </a:ln>
        </p:spPr>
      </p:sp>
      <p:sp>
        <p:nvSpPr>
          <p:cNvPr id="11" name="Text 9"/>
          <p:cNvSpPr/>
          <p:nvPr/>
        </p:nvSpPr>
        <p:spPr>
          <a:xfrm>
            <a:off x="2267712" y="2148840"/>
            <a:ext cx="1234440" cy="749808"/>
          </a:xfrm>
          <a:prstGeom prst="rect">
            <a:avLst/>
          </a:prstGeom>
          <a:solidFill>
            <a:srgbClr val="E9FBFB"/>
          </a:solidFill>
          <a:ln w="13970">
            <a:solidFill>
              <a:srgbClr val="1DA6A8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16213E"/>
                </a:solidFill>
              </a:rPr>
              <a:t>Sense</a:t>
            </a:r>
            <a:endParaRPr lang="en-US" sz="1200" dirty="0"/>
          </a:p>
        </p:txBody>
      </p:sp>
      <p:sp>
        <p:nvSpPr>
          <p:cNvPr id="12" name="Shape 10"/>
          <p:cNvSpPr/>
          <p:nvPr/>
        </p:nvSpPr>
        <p:spPr>
          <a:xfrm>
            <a:off x="3538728" y="2523744"/>
            <a:ext cx="265176" cy="0"/>
          </a:xfrm>
          <a:prstGeom prst="line">
            <a:avLst/>
          </a:prstGeom>
          <a:noFill/>
          <a:ln w="20320">
            <a:solidFill>
              <a:srgbClr val="65717A"/>
            </a:solidFill>
            <a:prstDash val="solid"/>
            <a:headEnd type="none"/>
            <a:tailEnd type="triangle"/>
          </a:ln>
        </p:spPr>
      </p:sp>
      <p:sp>
        <p:nvSpPr>
          <p:cNvPr id="13" name="Text 11"/>
          <p:cNvSpPr/>
          <p:nvPr/>
        </p:nvSpPr>
        <p:spPr>
          <a:xfrm>
            <a:off x="3877056" y="2148840"/>
            <a:ext cx="1234440" cy="749808"/>
          </a:xfrm>
          <a:prstGeom prst="rect">
            <a:avLst/>
          </a:prstGeom>
          <a:solidFill>
            <a:srgbClr val="E9FBFB"/>
          </a:solidFill>
          <a:ln w="13970">
            <a:solidFill>
              <a:srgbClr val="1DA6A8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16213E"/>
                </a:solidFill>
              </a:rPr>
              <a:t>AI</a:t>
            </a:r>
            <a:endParaRPr lang="en-US" sz="1200" dirty="0"/>
          </a:p>
          <a:p>
            <a:pPr algn="ctr" indent="0" marL="0">
              <a:buNone/>
            </a:pPr>
            <a:r>
              <a:rPr lang="en-US" sz="1200" b="1" dirty="0">
                <a:solidFill>
                  <a:srgbClr val="16213E"/>
                </a:solidFill>
              </a:rPr>
              <a:t>recognition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5148072" y="2523744"/>
            <a:ext cx="265176" cy="0"/>
          </a:xfrm>
          <a:prstGeom prst="line">
            <a:avLst/>
          </a:prstGeom>
          <a:noFill/>
          <a:ln w="20320">
            <a:solidFill>
              <a:srgbClr val="65717A"/>
            </a:solidFill>
            <a:prstDash val="solid"/>
            <a:headEnd type="none"/>
            <a:tailEnd type="triangle"/>
          </a:ln>
        </p:spPr>
      </p:sp>
      <p:sp>
        <p:nvSpPr>
          <p:cNvPr id="15" name="Text 13"/>
          <p:cNvSpPr/>
          <p:nvPr/>
        </p:nvSpPr>
        <p:spPr>
          <a:xfrm>
            <a:off x="5486400" y="2148840"/>
            <a:ext cx="1234440" cy="749808"/>
          </a:xfrm>
          <a:prstGeom prst="rect">
            <a:avLst/>
          </a:prstGeom>
          <a:solidFill>
            <a:srgbClr val="E9FBFB"/>
          </a:solidFill>
          <a:ln w="13970">
            <a:solidFill>
              <a:srgbClr val="1DA6A8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16213E"/>
                </a:solidFill>
              </a:rPr>
              <a:t>AI</a:t>
            </a:r>
            <a:endParaRPr lang="en-US" sz="1200" dirty="0"/>
          </a:p>
          <a:p>
            <a:pPr algn="ctr" indent="0" marL="0">
              <a:buNone/>
            </a:pPr>
            <a:r>
              <a:rPr lang="en-US" sz="1200" b="1" dirty="0">
                <a:solidFill>
                  <a:srgbClr val="16213E"/>
                </a:solidFill>
              </a:rPr>
              <a:t>interpretation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6757416" y="2523744"/>
            <a:ext cx="265176" cy="0"/>
          </a:xfrm>
          <a:prstGeom prst="line">
            <a:avLst/>
          </a:prstGeom>
          <a:noFill/>
          <a:ln w="20320">
            <a:solidFill>
              <a:srgbClr val="65717A"/>
            </a:solidFill>
            <a:prstDash val="solid"/>
            <a:headEnd type="none"/>
            <a:tailEnd type="triangle"/>
          </a:ln>
        </p:spPr>
      </p:sp>
      <p:sp>
        <p:nvSpPr>
          <p:cNvPr id="17" name="Text 15"/>
          <p:cNvSpPr/>
          <p:nvPr/>
        </p:nvSpPr>
        <p:spPr>
          <a:xfrm>
            <a:off x="7095744" y="2148840"/>
            <a:ext cx="1234440" cy="749808"/>
          </a:xfrm>
          <a:prstGeom prst="rect">
            <a:avLst/>
          </a:prstGeom>
          <a:solidFill>
            <a:srgbClr val="F1EEFF"/>
          </a:solidFill>
          <a:ln w="13970">
            <a:solidFill>
              <a:srgbClr val="7B61FF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16213E"/>
                </a:solidFill>
              </a:rPr>
              <a:t>Personalize</a:t>
            </a:r>
            <a:endParaRPr lang="en-US" sz="1200" dirty="0"/>
          </a:p>
        </p:txBody>
      </p:sp>
      <p:sp>
        <p:nvSpPr>
          <p:cNvPr id="18" name="Shape 16"/>
          <p:cNvSpPr/>
          <p:nvPr/>
        </p:nvSpPr>
        <p:spPr>
          <a:xfrm>
            <a:off x="8366760" y="2523744"/>
            <a:ext cx="265176" cy="0"/>
          </a:xfrm>
          <a:prstGeom prst="line">
            <a:avLst/>
          </a:prstGeom>
          <a:noFill/>
          <a:ln w="20320">
            <a:solidFill>
              <a:srgbClr val="65717A"/>
            </a:solidFill>
            <a:prstDash val="solid"/>
            <a:headEnd type="none"/>
            <a:tailEnd type="triangle"/>
          </a:ln>
        </p:spPr>
      </p:sp>
      <p:sp>
        <p:nvSpPr>
          <p:cNvPr id="19" name="Text 17"/>
          <p:cNvSpPr/>
          <p:nvPr/>
        </p:nvSpPr>
        <p:spPr>
          <a:xfrm>
            <a:off x="8705088" y="2148840"/>
            <a:ext cx="1234440" cy="749808"/>
          </a:xfrm>
          <a:prstGeom prst="rect">
            <a:avLst/>
          </a:prstGeom>
          <a:solidFill>
            <a:srgbClr val="F1EEFF"/>
          </a:solidFill>
          <a:ln w="13970">
            <a:solidFill>
              <a:srgbClr val="7B61FF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16213E"/>
                </a:solidFill>
              </a:rPr>
              <a:t>Translate</a:t>
            </a:r>
            <a:endParaRPr lang="en-US" sz="1200" dirty="0"/>
          </a:p>
        </p:txBody>
      </p:sp>
      <p:sp>
        <p:nvSpPr>
          <p:cNvPr id="20" name="Shape 18"/>
          <p:cNvSpPr/>
          <p:nvPr/>
        </p:nvSpPr>
        <p:spPr>
          <a:xfrm>
            <a:off x="9976104" y="2523744"/>
            <a:ext cx="265176" cy="0"/>
          </a:xfrm>
          <a:prstGeom prst="line">
            <a:avLst/>
          </a:prstGeom>
          <a:noFill/>
          <a:ln w="20320">
            <a:solidFill>
              <a:srgbClr val="65717A"/>
            </a:solidFill>
            <a:prstDash val="solid"/>
            <a:headEnd type="none"/>
            <a:tailEnd type="triangle"/>
          </a:ln>
        </p:spPr>
      </p:sp>
      <p:sp>
        <p:nvSpPr>
          <p:cNvPr id="21" name="Text 19"/>
          <p:cNvSpPr/>
          <p:nvPr/>
        </p:nvSpPr>
        <p:spPr>
          <a:xfrm>
            <a:off x="10314432" y="2148840"/>
            <a:ext cx="1234440" cy="749808"/>
          </a:xfrm>
          <a:prstGeom prst="rect">
            <a:avLst/>
          </a:prstGeom>
          <a:solidFill>
            <a:srgbClr val="F1EEFF"/>
          </a:solidFill>
          <a:ln w="13970">
            <a:solidFill>
              <a:srgbClr val="7B61FF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16213E"/>
                </a:solidFill>
              </a:rPr>
              <a:t>Accessible</a:t>
            </a:r>
            <a:endParaRPr lang="en-US" sz="1200" dirty="0"/>
          </a:p>
          <a:p>
            <a:pPr algn="ctr" indent="0" marL="0">
              <a:buNone/>
            </a:pPr>
            <a:r>
              <a:rPr lang="en-US" sz="1200" b="1" dirty="0">
                <a:solidFill>
                  <a:srgbClr val="16213E"/>
                </a:solidFill>
              </a:rPr>
              <a:t>experience</a:t>
            </a:r>
            <a:endParaRPr lang="en-US" sz="1200" dirty="0"/>
          </a:p>
        </p:txBody>
      </p:sp>
      <p:sp>
        <p:nvSpPr>
          <p:cNvPr id="22" name="Text 20"/>
          <p:cNvSpPr/>
          <p:nvPr/>
        </p:nvSpPr>
        <p:spPr>
          <a:xfrm>
            <a:off x="3291840" y="3794760"/>
            <a:ext cx="5577840" cy="530352"/>
          </a:xfrm>
          <a:prstGeom prst="rect">
            <a:avLst/>
          </a:prstGeom>
          <a:solidFill>
            <a:srgbClr val="FFF5E3"/>
          </a:solidFill>
          <a:ln w="15240">
            <a:solidFill>
              <a:srgbClr val="FFB000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16213E"/>
                </a:solidFill>
              </a:rPr>
              <a:t>Same event. Different accessible outputs.</a:t>
            </a:r>
            <a:endParaRPr lang="en-US" sz="1400" dirty="0"/>
          </a:p>
        </p:txBody>
      </p:sp>
      <p:sp>
        <p:nvSpPr>
          <p:cNvPr id="23" name="Text 21"/>
          <p:cNvSpPr/>
          <p:nvPr/>
        </p:nvSpPr>
        <p:spPr>
          <a:xfrm>
            <a:off x="914400" y="4709160"/>
            <a:ext cx="2651760" cy="786384"/>
          </a:xfrm>
          <a:prstGeom prst="rect">
            <a:avLst/>
          </a:prstGeom>
          <a:solidFill>
            <a:srgbClr val="FFFFFF"/>
          </a:solidFill>
          <a:ln w="13970">
            <a:solidFill>
              <a:srgbClr val="D8E8E8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algn="ctr" indent="0" marL="0">
              <a:buNone/>
            </a:pPr>
            <a:r>
              <a:rPr lang="en-US" sz="1200" dirty="0">
                <a:solidFill>
                  <a:srgbClr val="263238"/>
                </a:solidFill>
              </a:rPr>
              <a:t>Deaf user:</a:t>
            </a:r>
            <a:endParaRPr lang="en-US" sz="1200" dirty="0"/>
          </a:p>
          <a:p>
            <a:pPr algn="ctr" indent="0" marL="0">
              <a:buNone/>
            </a:pPr>
            <a:r>
              <a:rPr lang="en-US" sz="1200" dirty="0">
                <a:solidFill>
                  <a:srgbClr val="263238"/>
                </a:solidFill>
              </a:rPr>
              <a:t>watch vibration + text</a:t>
            </a:r>
            <a:endParaRPr lang="en-US" sz="1200" dirty="0"/>
          </a:p>
        </p:txBody>
      </p:sp>
      <p:sp>
        <p:nvSpPr>
          <p:cNvPr id="24" name="Text 22"/>
          <p:cNvSpPr/>
          <p:nvPr/>
        </p:nvSpPr>
        <p:spPr>
          <a:xfrm>
            <a:off x="4709160" y="4709160"/>
            <a:ext cx="2651760" cy="786384"/>
          </a:xfrm>
          <a:prstGeom prst="rect">
            <a:avLst/>
          </a:prstGeom>
          <a:solidFill>
            <a:srgbClr val="FFFFFF"/>
          </a:solidFill>
          <a:ln w="13970">
            <a:solidFill>
              <a:srgbClr val="D8E8E8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algn="ctr" indent="0" marL="0">
              <a:buNone/>
            </a:pPr>
            <a:r>
              <a:rPr lang="en-US" sz="1200" dirty="0">
                <a:solidFill>
                  <a:srgbClr val="263238"/>
                </a:solidFill>
              </a:rPr>
              <a:t>DeafBlind user:</a:t>
            </a:r>
            <a:endParaRPr lang="en-US" sz="1200" dirty="0"/>
          </a:p>
          <a:p>
            <a:pPr algn="ctr" indent="0" marL="0">
              <a:buNone/>
            </a:pPr>
            <a:r>
              <a:rPr lang="en-US" sz="1200" dirty="0">
                <a:solidFill>
                  <a:srgbClr val="263238"/>
                </a:solidFill>
              </a:rPr>
              <a:t>haptics + Braille</a:t>
            </a:r>
            <a:endParaRPr lang="en-US" sz="1200" dirty="0"/>
          </a:p>
        </p:txBody>
      </p:sp>
      <p:sp>
        <p:nvSpPr>
          <p:cNvPr id="25" name="Text 23"/>
          <p:cNvSpPr/>
          <p:nvPr/>
        </p:nvSpPr>
        <p:spPr>
          <a:xfrm>
            <a:off x="8366760" y="4709160"/>
            <a:ext cx="2651760" cy="786384"/>
          </a:xfrm>
          <a:prstGeom prst="rect">
            <a:avLst/>
          </a:prstGeom>
          <a:solidFill>
            <a:srgbClr val="FFFFFF"/>
          </a:solidFill>
          <a:ln w="13970">
            <a:solidFill>
              <a:srgbClr val="D8E8E8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algn="ctr" indent="0" marL="0">
              <a:buNone/>
            </a:pPr>
            <a:r>
              <a:rPr lang="en-US" sz="1200" dirty="0">
                <a:solidFill>
                  <a:srgbClr val="263238"/>
                </a:solidFill>
              </a:rPr>
              <a:t>Other user:</a:t>
            </a:r>
            <a:endParaRPr lang="en-US" sz="1200" dirty="0"/>
          </a:p>
          <a:p>
            <a:pPr algn="ctr" indent="0" marL="0">
              <a:buNone/>
            </a:pPr>
            <a:r>
              <a:rPr lang="en-US" sz="1200" dirty="0">
                <a:solidFill>
                  <a:srgbClr val="263238"/>
                </a:solidFill>
              </a:rPr>
              <a:t>bed shaker + smart lights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1DA6A8"/>
          </a:solidFill>
          <a:ln w="12700">
            <a:solidFill>
              <a:srgbClr val="1DA6A8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0" y="6693408"/>
            <a:ext cx="12191695" cy="164592"/>
          </a:xfrm>
          <a:prstGeom prst="rect">
            <a:avLst/>
          </a:prstGeom>
          <a:solidFill>
            <a:srgbClr val="16213E"/>
          </a:solidFill>
          <a:ln w="12700">
            <a:solidFill>
              <a:srgbClr val="16213E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502920" y="347472"/>
            <a:ext cx="79552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16213E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Where AI fits</a:t>
            </a:r>
            <a:endParaRPr lang="en-US" sz="2800" dirty="0"/>
          </a:p>
        </p:txBody>
      </p:sp>
      <p:sp>
        <p:nvSpPr>
          <p:cNvPr id="6" name="Text 4"/>
          <p:cNvSpPr/>
          <p:nvPr/>
        </p:nvSpPr>
        <p:spPr>
          <a:xfrm>
            <a:off x="530352" y="832104"/>
            <a:ext cx="89611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65717A"/>
                </a:solidFill>
              </a:rPr>
              <a:t>AI is the recognition and interpretation layer between the environment and accessible output.</a:t>
            </a:r>
            <a:endParaRPr lang="en-US" sz="1150" dirty="0"/>
          </a:p>
        </p:txBody>
      </p:sp>
      <p:sp>
        <p:nvSpPr>
          <p:cNvPr id="7" name="Text 5"/>
          <p:cNvSpPr/>
          <p:nvPr/>
        </p:nvSpPr>
        <p:spPr>
          <a:xfrm>
            <a:off x="502920" y="6428232"/>
            <a:ext cx="25603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80" dirty="0">
                <a:solidFill>
                  <a:srgbClr val="65717A"/>
                </a:solidFill>
              </a:rPr>
              <a:t>AccessAI Next Phase</a:t>
            </a:r>
            <a:endParaRPr lang="en-US" sz="780" dirty="0"/>
          </a:p>
        </p:txBody>
      </p:sp>
      <p:sp>
        <p:nvSpPr>
          <p:cNvPr id="8" name="Text 6"/>
          <p:cNvSpPr/>
          <p:nvPr/>
        </p:nvSpPr>
        <p:spPr>
          <a:xfrm>
            <a:off x="11292840" y="6419088"/>
            <a:ext cx="4114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65717A"/>
                </a:solidFill>
              </a:rPr>
              <a:t>04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685800" y="1600200"/>
            <a:ext cx="1920240" cy="914400"/>
          </a:xfrm>
          <a:prstGeom prst="rect">
            <a:avLst/>
          </a:prstGeom>
          <a:solidFill>
            <a:srgbClr val="FFF5E3"/>
          </a:solidFill>
          <a:ln w="13970">
            <a:solidFill>
              <a:srgbClr val="FFB000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16213E"/>
                </a:solidFill>
              </a:rPr>
              <a:t>Microphone / sensor</a:t>
            </a:r>
            <a:endParaRPr lang="en-US" sz="1400" dirty="0"/>
          </a:p>
          <a:p>
            <a:pPr algn="ctr" indent="0" marL="0">
              <a:buNone/>
            </a:pPr>
            <a:r>
              <a:rPr lang="en-US" sz="1400" b="1" dirty="0">
                <a:solidFill>
                  <a:srgbClr val="16213E"/>
                </a:solidFill>
              </a:rPr>
              <a:t>receives signal</a:t>
            </a:r>
            <a:endParaRPr lang="en-US" sz="1400" dirty="0"/>
          </a:p>
        </p:txBody>
      </p:sp>
      <p:sp>
        <p:nvSpPr>
          <p:cNvPr id="10" name="Shape 8"/>
          <p:cNvSpPr/>
          <p:nvPr/>
        </p:nvSpPr>
        <p:spPr>
          <a:xfrm>
            <a:off x="2670048" y="2057400"/>
            <a:ext cx="786384" cy="0"/>
          </a:xfrm>
          <a:prstGeom prst="line">
            <a:avLst/>
          </a:prstGeom>
          <a:noFill/>
          <a:ln w="20320">
            <a:solidFill>
              <a:srgbClr val="65717A"/>
            </a:solidFill>
            <a:prstDash val="solid"/>
            <a:headEnd type="none"/>
            <a:tailEnd type="triangle"/>
          </a:ln>
        </p:spPr>
      </p:sp>
      <p:sp>
        <p:nvSpPr>
          <p:cNvPr id="11" name="Text 9"/>
          <p:cNvSpPr/>
          <p:nvPr/>
        </p:nvSpPr>
        <p:spPr>
          <a:xfrm>
            <a:off x="3566160" y="1600200"/>
            <a:ext cx="1920240" cy="914400"/>
          </a:xfrm>
          <a:prstGeom prst="rect">
            <a:avLst/>
          </a:prstGeom>
          <a:solidFill>
            <a:srgbClr val="E9FBFB"/>
          </a:solidFill>
          <a:ln w="13970">
            <a:solidFill>
              <a:srgbClr val="1DA6A8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16213E"/>
                </a:solidFill>
              </a:rPr>
              <a:t>AI extracts</a:t>
            </a:r>
            <a:endParaRPr lang="en-US" sz="1400" dirty="0"/>
          </a:p>
          <a:p>
            <a:pPr algn="ctr" indent="0" marL="0">
              <a:buNone/>
            </a:pPr>
            <a:r>
              <a:rPr lang="en-US" sz="1400" b="1" dirty="0">
                <a:solidFill>
                  <a:srgbClr val="16213E"/>
                </a:solidFill>
              </a:rPr>
              <a:t>patterns</a:t>
            </a:r>
            <a:endParaRPr lang="en-US" sz="1400" dirty="0"/>
          </a:p>
        </p:txBody>
      </p:sp>
      <p:sp>
        <p:nvSpPr>
          <p:cNvPr id="12" name="Shape 10"/>
          <p:cNvSpPr/>
          <p:nvPr/>
        </p:nvSpPr>
        <p:spPr>
          <a:xfrm>
            <a:off x="5559552" y="2057400"/>
            <a:ext cx="786384" cy="0"/>
          </a:xfrm>
          <a:prstGeom prst="line">
            <a:avLst/>
          </a:prstGeom>
          <a:noFill/>
          <a:ln w="20320">
            <a:solidFill>
              <a:srgbClr val="65717A"/>
            </a:solidFill>
            <a:prstDash val="solid"/>
            <a:headEnd type="none"/>
            <a:tailEnd type="triangle"/>
          </a:ln>
        </p:spPr>
      </p:sp>
      <p:sp>
        <p:nvSpPr>
          <p:cNvPr id="13" name="Text 11"/>
          <p:cNvSpPr/>
          <p:nvPr/>
        </p:nvSpPr>
        <p:spPr>
          <a:xfrm>
            <a:off x="6446520" y="1600200"/>
            <a:ext cx="1920240" cy="914400"/>
          </a:xfrm>
          <a:prstGeom prst="rect">
            <a:avLst/>
          </a:prstGeom>
          <a:solidFill>
            <a:srgbClr val="E9FBFB"/>
          </a:solidFill>
          <a:ln w="13970">
            <a:solidFill>
              <a:srgbClr val="1DA6A8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16213E"/>
                </a:solidFill>
              </a:rPr>
              <a:t>AI classifies</a:t>
            </a:r>
            <a:endParaRPr lang="en-US" sz="1400" dirty="0"/>
          </a:p>
          <a:p>
            <a:pPr algn="ctr" indent="0" marL="0">
              <a:buNone/>
            </a:pPr>
            <a:r>
              <a:rPr lang="en-US" sz="1400" b="1" dirty="0">
                <a:solidFill>
                  <a:srgbClr val="16213E"/>
                </a:solidFill>
              </a:rPr>
              <a:t>the event</a:t>
            </a:r>
            <a:endParaRPr lang="en-US" sz="1400" dirty="0"/>
          </a:p>
        </p:txBody>
      </p:sp>
      <p:sp>
        <p:nvSpPr>
          <p:cNvPr id="14" name="Shape 12"/>
          <p:cNvSpPr/>
          <p:nvPr/>
        </p:nvSpPr>
        <p:spPr>
          <a:xfrm>
            <a:off x="8439912" y="2057400"/>
            <a:ext cx="786384" cy="0"/>
          </a:xfrm>
          <a:prstGeom prst="line">
            <a:avLst/>
          </a:prstGeom>
          <a:noFill/>
          <a:ln w="20320">
            <a:solidFill>
              <a:srgbClr val="65717A"/>
            </a:solidFill>
            <a:prstDash val="solid"/>
            <a:headEnd type="none"/>
            <a:tailEnd type="triangle"/>
          </a:ln>
        </p:spPr>
      </p:sp>
      <p:sp>
        <p:nvSpPr>
          <p:cNvPr id="15" name="Text 13"/>
          <p:cNvSpPr/>
          <p:nvPr/>
        </p:nvSpPr>
        <p:spPr>
          <a:xfrm>
            <a:off x="9326880" y="1600200"/>
            <a:ext cx="1920240" cy="914400"/>
          </a:xfrm>
          <a:prstGeom prst="rect">
            <a:avLst/>
          </a:prstGeom>
          <a:solidFill>
            <a:srgbClr val="F1EEFF"/>
          </a:solidFill>
          <a:ln w="13970">
            <a:solidFill>
              <a:srgbClr val="7B61FF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16213E"/>
                </a:solidFill>
              </a:rPr>
              <a:t>AccessAI</a:t>
            </a:r>
            <a:endParaRPr lang="en-US" sz="1400" dirty="0"/>
          </a:p>
          <a:p>
            <a:pPr algn="ctr" indent="0" marL="0">
              <a:buNone/>
            </a:pPr>
            <a:r>
              <a:rPr lang="en-US" sz="1400" b="1" dirty="0">
                <a:solidFill>
                  <a:srgbClr val="16213E"/>
                </a:solidFill>
              </a:rPr>
              <a:t>communicates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868680" y="3657600"/>
            <a:ext cx="2743200" cy="411480"/>
          </a:xfrm>
          <a:prstGeom prst="rect">
            <a:avLst/>
          </a:prstGeom>
          <a:solidFill>
            <a:srgbClr val="FFFFFF"/>
          </a:solidFill>
          <a:ln w="13970">
            <a:solidFill>
              <a:srgbClr val="FFFFFF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16213E"/>
                </a:solidFill>
              </a:rPr>
              <a:t>Example output probabilities</a:t>
            </a:r>
            <a:endParaRPr lang="en-US" sz="1800" dirty="0"/>
          </a:p>
        </p:txBody>
      </p:sp>
      <p:sp>
        <p:nvSpPr>
          <p:cNvPr id="17" name="Text 15"/>
          <p:cNvSpPr/>
          <p:nvPr/>
        </p:nvSpPr>
        <p:spPr>
          <a:xfrm>
            <a:off x="868680" y="4224528"/>
            <a:ext cx="2743200" cy="1060704"/>
          </a:xfrm>
          <a:prstGeom prst="rect">
            <a:avLst/>
          </a:prstGeom>
          <a:solidFill>
            <a:srgbClr val="FFFFFF"/>
          </a:solidFill>
          <a:ln w="13970">
            <a:solidFill>
              <a:srgbClr val="D8E8E8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algn="ctr" indent="0" marL="0">
              <a:buNone/>
            </a:pPr>
            <a:r>
              <a:rPr lang="en-US" sz="1300" dirty="0">
                <a:solidFill>
                  <a:srgbClr val="263238"/>
                </a:solidFill>
              </a:rPr>
              <a:t>Smoke alarm 96%</a:t>
            </a:r>
            <a:endParaRPr lang="en-US" sz="1300" dirty="0"/>
          </a:p>
          <a:p>
            <a:pPr algn="ctr" indent="0" marL="0">
              <a:buNone/>
            </a:pPr>
            <a:r>
              <a:rPr lang="en-US" sz="1300" dirty="0">
                <a:solidFill>
                  <a:srgbClr val="263238"/>
                </a:solidFill>
              </a:rPr>
              <a:t>Siren 2%</a:t>
            </a:r>
            <a:endParaRPr lang="en-US" sz="1300" dirty="0"/>
          </a:p>
          <a:p>
            <a:pPr algn="ctr" indent="0" marL="0">
              <a:buNone/>
            </a:pPr>
            <a:r>
              <a:rPr lang="en-US" sz="1300" dirty="0">
                <a:solidFill>
                  <a:srgbClr val="263238"/>
                </a:solidFill>
              </a:rPr>
              <a:t>Doorbell 1%</a:t>
            </a:r>
            <a:endParaRPr lang="en-US" sz="1300" dirty="0"/>
          </a:p>
          <a:p>
            <a:pPr algn="ctr" indent="0" marL="0">
              <a:buNone/>
            </a:pPr>
            <a:r>
              <a:rPr lang="en-US" sz="1300" dirty="0">
                <a:solidFill>
                  <a:srgbClr val="263238"/>
                </a:solidFill>
              </a:rPr>
              <a:t>Other 1%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4617720" y="3913632"/>
            <a:ext cx="3337560" cy="932688"/>
          </a:xfrm>
          <a:prstGeom prst="rect">
            <a:avLst/>
          </a:prstGeom>
          <a:solidFill>
            <a:srgbClr val="E9FBFB"/>
          </a:solidFill>
          <a:ln w="15240">
            <a:solidFill>
              <a:srgbClr val="1DA6A8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16213E"/>
                </a:solidFill>
              </a:rPr>
              <a:t>AI does not replace haptics, Braille, or sensors. It makes them intelligent.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8549640" y="3886200"/>
            <a:ext cx="2514600" cy="1005840"/>
          </a:xfrm>
          <a:prstGeom prst="rect">
            <a:avLst/>
          </a:prstGeom>
          <a:solidFill>
            <a:srgbClr val="FFFFFF"/>
          </a:solidFill>
          <a:ln w="13970">
            <a:solidFill>
              <a:srgbClr val="D8E8E8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algn="ctr" indent="0" marL="0">
              <a:buNone/>
            </a:pPr>
            <a:r>
              <a:rPr lang="en-US" sz="1300" dirty="0">
                <a:solidFill>
                  <a:srgbClr val="263238"/>
                </a:solidFill>
              </a:rPr>
              <a:t>Accessible outputs</a:t>
            </a:r>
            <a:endParaRPr lang="en-US" sz="1300" dirty="0"/>
          </a:p>
          <a:p>
            <a:pPr algn="ctr" indent="0" marL="0">
              <a:buNone/>
            </a:pPr>
            <a:r>
              <a:rPr lang="en-US" sz="1300" dirty="0">
                <a:solidFill>
                  <a:srgbClr val="263238"/>
                </a:solidFill>
              </a:rPr>
              <a:t>Haptic | Braille | Text | Visual | Smart device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1DA6A8"/>
          </a:solidFill>
          <a:ln w="12700">
            <a:solidFill>
              <a:srgbClr val="1DA6A8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0" y="6693408"/>
            <a:ext cx="12191695" cy="164592"/>
          </a:xfrm>
          <a:prstGeom prst="rect">
            <a:avLst/>
          </a:prstGeom>
          <a:solidFill>
            <a:srgbClr val="16213E"/>
          </a:solidFill>
          <a:ln w="12700">
            <a:solidFill>
              <a:srgbClr val="16213E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502920" y="347472"/>
            <a:ext cx="79552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16213E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Use AI where it is strong, sensors where sensors are stronger</a:t>
            </a:r>
            <a:endParaRPr lang="en-US" sz="2800" dirty="0"/>
          </a:p>
        </p:txBody>
      </p:sp>
      <p:sp>
        <p:nvSpPr>
          <p:cNvPr id="6" name="Text 4"/>
          <p:cNvSpPr/>
          <p:nvPr/>
        </p:nvSpPr>
        <p:spPr>
          <a:xfrm>
            <a:off x="530352" y="832104"/>
            <a:ext cx="89611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65717A"/>
                </a:solidFill>
              </a:rPr>
              <a:t>The smartest system is multimodal, not AI-only.</a:t>
            </a:r>
            <a:endParaRPr lang="en-US" sz="1150" dirty="0"/>
          </a:p>
        </p:txBody>
      </p:sp>
      <p:sp>
        <p:nvSpPr>
          <p:cNvPr id="7" name="Text 5"/>
          <p:cNvSpPr/>
          <p:nvPr/>
        </p:nvSpPr>
        <p:spPr>
          <a:xfrm>
            <a:off x="502920" y="6428232"/>
            <a:ext cx="25603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80" dirty="0">
                <a:solidFill>
                  <a:srgbClr val="65717A"/>
                </a:solidFill>
              </a:rPr>
              <a:t>AccessAI Next Phase</a:t>
            </a:r>
            <a:endParaRPr lang="en-US" sz="780" dirty="0"/>
          </a:p>
        </p:txBody>
      </p:sp>
      <p:sp>
        <p:nvSpPr>
          <p:cNvPr id="8" name="Text 6"/>
          <p:cNvSpPr/>
          <p:nvPr/>
        </p:nvSpPr>
        <p:spPr>
          <a:xfrm>
            <a:off x="11292840" y="6419088"/>
            <a:ext cx="4114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65717A"/>
                </a:solidFill>
              </a:rPr>
              <a:t>05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822960" y="1481328"/>
            <a:ext cx="2651760" cy="512064"/>
          </a:xfrm>
          <a:prstGeom prst="rect">
            <a:avLst/>
          </a:prstGeom>
          <a:solidFill>
            <a:srgbClr val="E9FBFB"/>
          </a:solidFill>
          <a:ln w="13970">
            <a:solidFill>
              <a:srgbClr val="1DA6A8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16213E"/>
                </a:solidFill>
              </a:rPr>
              <a:t>AI-friendly sounds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960120" y="2157984"/>
            <a:ext cx="2377440" cy="1389888"/>
          </a:xfrm>
          <a:prstGeom prst="rect">
            <a:avLst/>
          </a:prstGeom>
          <a:solidFill>
            <a:srgbClr val="FFFFFF"/>
          </a:solidFill>
          <a:ln w="13970">
            <a:solidFill>
              <a:srgbClr val="D8E8E8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algn="ctr" indent="0" marL="0">
              <a:buNone/>
            </a:pPr>
            <a:r>
              <a:rPr lang="en-US" sz="1300" dirty="0">
                <a:solidFill>
                  <a:srgbClr val="263238"/>
                </a:solidFill>
              </a:rPr>
              <a:t>Smoke alarm</a:t>
            </a:r>
            <a:endParaRPr lang="en-US" sz="1300" dirty="0"/>
          </a:p>
          <a:p>
            <a:pPr algn="ctr" indent="0" marL="0">
              <a:buNone/>
            </a:pPr>
            <a:r>
              <a:rPr lang="en-US" sz="1300" dirty="0">
                <a:solidFill>
                  <a:srgbClr val="263238"/>
                </a:solidFill>
              </a:rPr>
              <a:t>CO alarm</a:t>
            </a:r>
            <a:endParaRPr lang="en-US" sz="1300" dirty="0"/>
          </a:p>
          <a:p>
            <a:pPr algn="ctr" indent="0" marL="0">
              <a:buNone/>
            </a:pPr>
            <a:r>
              <a:rPr lang="en-US" sz="1300" dirty="0">
                <a:solidFill>
                  <a:srgbClr val="263238"/>
                </a:solidFill>
              </a:rPr>
              <a:t>Siren</a:t>
            </a:r>
            <a:endParaRPr lang="en-US" sz="1300" dirty="0"/>
          </a:p>
          <a:p>
            <a:pPr algn="ctr" indent="0" marL="0">
              <a:buNone/>
            </a:pPr>
            <a:r>
              <a:rPr lang="en-US" sz="1300" dirty="0">
                <a:solidFill>
                  <a:srgbClr val="263238"/>
                </a:solidFill>
              </a:rPr>
              <a:t>Vehicle horn</a:t>
            </a:r>
            <a:endParaRPr lang="en-US" sz="1300" dirty="0"/>
          </a:p>
          <a:p>
            <a:pPr algn="ctr" indent="0" marL="0">
              <a:buNone/>
            </a:pPr>
            <a:r>
              <a:rPr lang="en-US" sz="1300" dirty="0">
                <a:solidFill>
                  <a:srgbClr val="263238"/>
                </a:solidFill>
              </a:rPr>
              <a:t>Appliance tone</a:t>
            </a:r>
            <a:endParaRPr lang="en-US" sz="1300" dirty="0"/>
          </a:p>
        </p:txBody>
      </p:sp>
      <p:sp>
        <p:nvSpPr>
          <p:cNvPr id="11" name="Text 9"/>
          <p:cNvSpPr/>
          <p:nvPr/>
        </p:nvSpPr>
        <p:spPr>
          <a:xfrm>
            <a:off x="8275320" y="1481328"/>
            <a:ext cx="2651760" cy="512064"/>
          </a:xfrm>
          <a:prstGeom prst="rect">
            <a:avLst/>
          </a:prstGeom>
          <a:solidFill>
            <a:srgbClr val="FFF5E3"/>
          </a:solidFill>
          <a:ln w="13970">
            <a:solidFill>
              <a:srgbClr val="FFB000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16213E"/>
                </a:solidFill>
              </a:rPr>
              <a:t>Better with direct sensors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8412480" y="2157984"/>
            <a:ext cx="2377440" cy="1389888"/>
          </a:xfrm>
          <a:prstGeom prst="rect">
            <a:avLst/>
          </a:prstGeom>
          <a:solidFill>
            <a:srgbClr val="FFFFFF"/>
          </a:solidFill>
          <a:ln w="13970">
            <a:solidFill>
              <a:srgbClr val="D8E8E8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algn="ctr" indent="0" marL="0">
              <a:buNone/>
            </a:pPr>
            <a:r>
              <a:rPr lang="en-US" sz="1300" dirty="0">
                <a:solidFill>
                  <a:srgbClr val="263238"/>
                </a:solidFill>
              </a:rPr>
              <a:t>Door knock</a:t>
            </a:r>
            <a:endParaRPr lang="en-US" sz="1300" dirty="0"/>
          </a:p>
          <a:p>
            <a:pPr algn="ctr" indent="0" marL="0">
              <a:buNone/>
            </a:pPr>
            <a:r>
              <a:rPr lang="en-US" sz="1300" dirty="0">
                <a:solidFill>
                  <a:srgbClr val="263238"/>
                </a:solidFill>
              </a:rPr>
              <a:t>Door movement</a:t>
            </a:r>
            <a:endParaRPr lang="en-US" sz="1300" dirty="0"/>
          </a:p>
          <a:p>
            <a:pPr algn="ctr" indent="0" marL="0">
              <a:buNone/>
            </a:pPr>
            <a:r>
              <a:rPr lang="en-US" sz="1300" dirty="0">
                <a:solidFill>
                  <a:srgbClr val="263238"/>
                </a:solidFill>
              </a:rPr>
              <a:t>Water leak</a:t>
            </a:r>
            <a:endParaRPr lang="en-US" sz="1300" dirty="0"/>
          </a:p>
          <a:p>
            <a:pPr algn="ctr" indent="0" marL="0">
              <a:buNone/>
            </a:pPr>
            <a:r>
              <a:rPr lang="en-US" sz="1300" dirty="0">
                <a:solidFill>
                  <a:srgbClr val="263238"/>
                </a:solidFill>
              </a:rPr>
              <a:t>Building alarm</a:t>
            </a:r>
            <a:endParaRPr lang="en-US" sz="1300" dirty="0"/>
          </a:p>
          <a:p>
            <a:pPr algn="ctr" indent="0" marL="0">
              <a:buNone/>
            </a:pPr>
            <a:r>
              <a:rPr lang="en-US" sz="1300" dirty="0">
                <a:solidFill>
                  <a:srgbClr val="263238"/>
                </a:solidFill>
              </a:rPr>
              <a:t>Machine status</a:t>
            </a:r>
            <a:endParaRPr lang="en-US" sz="1300" dirty="0"/>
          </a:p>
        </p:txBody>
      </p:sp>
      <p:sp>
        <p:nvSpPr>
          <p:cNvPr id="13" name="Text 11"/>
          <p:cNvSpPr/>
          <p:nvPr/>
        </p:nvSpPr>
        <p:spPr>
          <a:xfrm>
            <a:off x="4343400" y="2011680"/>
            <a:ext cx="3200400" cy="640080"/>
          </a:xfrm>
          <a:prstGeom prst="rect">
            <a:avLst/>
          </a:prstGeom>
          <a:solidFill>
            <a:srgbClr val="F1EEFF"/>
          </a:solidFill>
          <a:ln w="15240">
            <a:solidFill>
              <a:srgbClr val="7B61FF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16213E"/>
                </a:solidFill>
              </a:rPr>
              <a:t>AccessAI Fusion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4023360" y="3063240"/>
            <a:ext cx="1234440" cy="457200"/>
          </a:xfrm>
          <a:prstGeom prst="rect">
            <a:avLst/>
          </a:prstGeom>
          <a:solidFill>
            <a:srgbClr val="FFFFFF"/>
          </a:solidFill>
          <a:ln w="13970">
            <a:solidFill>
              <a:srgbClr val="1DA6A8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DA6A8"/>
                </a:solidFill>
              </a:rPr>
              <a:t>Microphones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5486400" y="3063240"/>
            <a:ext cx="1234440" cy="457200"/>
          </a:xfrm>
          <a:prstGeom prst="rect">
            <a:avLst/>
          </a:prstGeom>
          <a:solidFill>
            <a:srgbClr val="FFFFFF"/>
          </a:solidFill>
          <a:ln w="13970">
            <a:solidFill>
              <a:srgbClr val="FFB000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B000"/>
                </a:solidFill>
              </a:rPr>
              <a:t>Door sensors</a:t>
            </a:r>
            <a:endParaRPr lang="en-US" sz="1100" dirty="0"/>
          </a:p>
        </p:txBody>
      </p:sp>
      <p:sp>
        <p:nvSpPr>
          <p:cNvPr id="16" name="Text 14"/>
          <p:cNvSpPr/>
          <p:nvPr/>
        </p:nvSpPr>
        <p:spPr>
          <a:xfrm>
            <a:off x="6949440" y="3063240"/>
            <a:ext cx="1234440" cy="457200"/>
          </a:xfrm>
          <a:prstGeom prst="rect">
            <a:avLst/>
          </a:prstGeom>
          <a:solidFill>
            <a:srgbClr val="FFFFFF"/>
          </a:solidFill>
          <a:ln w="13970">
            <a:solidFill>
              <a:srgbClr val="7B61FF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7B61FF"/>
                </a:solidFill>
              </a:rPr>
              <a:t>Smart home</a:t>
            </a:r>
            <a:endParaRPr lang="en-US" sz="1100" dirty="0"/>
          </a:p>
        </p:txBody>
      </p:sp>
      <p:sp>
        <p:nvSpPr>
          <p:cNvPr id="17" name="Shape 15"/>
          <p:cNvSpPr/>
          <p:nvPr/>
        </p:nvSpPr>
        <p:spPr>
          <a:xfrm>
            <a:off x="4617720" y="3703320"/>
            <a:ext cx="1371600" cy="548640"/>
          </a:xfrm>
          <a:prstGeom prst="line">
            <a:avLst/>
          </a:prstGeom>
          <a:noFill/>
          <a:ln w="20320">
            <a:solidFill>
              <a:srgbClr val="65717A"/>
            </a:solidFill>
            <a:prstDash val="solid"/>
            <a:headEnd type="none"/>
            <a:tailEnd type="triangle"/>
          </a:ln>
        </p:spPr>
      </p:sp>
      <p:sp>
        <p:nvSpPr>
          <p:cNvPr id="18" name="Shape 16"/>
          <p:cNvSpPr/>
          <p:nvPr/>
        </p:nvSpPr>
        <p:spPr>
          <a:xfrm>
            <a:off x="6099048" y="3703320"/>
            <a:ext cx="0" cy="548640"/>
          </a:xfrm>
          <a:prstGeom prst="line">
            <a:avLst/>
          </a:prstGeom>
          <a:noFill/>
          <a:ln w="20320">
            <a:solidFill>
              <a:srgbClr val="65717A"/>
            </a:solidFill>
            <a:prstDash val="solid"/>
            <a:headEnd type="none"/>
            <a:tailEnd type="triangle"/>
          </a:ln>
        </p:spPr>
      </p:sp>
      <p:sp>
        <p:nvSpPr>
          <p:cNvPr id="19" name="Shape 17"/>
          <p:cNvSpPr/>
          <p:nvPr/>
        </p:nvSpPr>
        <p:spPr>
          <a:xfrm>
            <a:off x="7543800" y="3703320"/>
            <a:ext cx="-1325880" cy="548640"/>
          </a:xfrm>
          <a:prstGeom prst="line">
            <a:avLst/>
          </a:prstGeom>
          <a:noFill/>
          <a:ln w="20320">
            <a:solidFill>
              <a:srgbClr val="65717A"/>
            </a:solidFill>
            <a:prstDash val="solid"/>
            <a:headEnd type="none"/>
            <a:tailEnd type="triangle"/>
          </a:ln>
        </p:spPr>
      </p:sp>
      <p:sp>
        <p:nvSpPr>
          <p:cNvPr id="20" name="Text 18"/>
          <p:cNvSpPr/>
          <p:nvPr/>
        </p:nvSpPr>
        <p:spPr>
          <a:xfrm>
            <a:off x="4636008" y="4370832"/>
            <a:ext cx="2926080" cy="713232"/>
          </a:xfrm>
          <a:prstGeom prst="rect">
            <a:avLst/>
          </a:prstGeom>
          <a:solidFill>
            <a:srgbClr val="FFFFFF"/>
          </a:solidFill>
          <a:ln w="13970">
            <a:solidFill>
              <a:srgbClr val="D8E8E8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263238"/>
                </a:solidFill>
              </a:rPr>
              <a:t>One meaningful event</a:t>
            </a:r>
            <a:endParaRPr lang="en-US" sz="1400" dirty="0"/>
          </a:p>
          <a:p>
            <a:pPr algn="ctr" indent="0" marL="0">
              <a:buNone/>
            </a:pPr>
            <a:r>
              <a:rPr lang="en-US" sz="1400" b="1" dirty="0">
                <a:solidFill>
                  <a:srgbClr val="263238"/>
                </a:solidFill>
              </a:rPr>
              <a:t>“Visitor at front door”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1DA6A8"/>
          </a:solidFill>
          <a:ln w="12700">
            <a:solidFill>
              <a:srgbClr val="1DA6A8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0" y="6693408"/>
            <a:ext cx="12191695" cy="164592"/>
          </a:xfrm>
          <a:prstGeom prst="rect">
            <a:avLst/>
          </a:prstGeom>
          <a:solidFill>
            <a:srgbClr val="16213E"/>
          </a:solidFill>
          <a:ln w="12700">
            <a:solidFill>
              <a:srgbClr val="16213E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502920" y="347472"/>
            <a:ext cx="79552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16213E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Initial event classes</a:t>
            </a:r>
            <a:endParaRPr lang="en-US" sz="2800" dirty="0"/>
          </a:p>
        </p:txBody>
      </p:sp>
      <p:sp>
        <p:nvSpPr>
          <p:cNvPr id="6" name="Text 4"/>
          <p:cNvSpPr/>
          <p:nvPr/>
        </p:nvSpPr>
        <p:spPr>
          <a:xfrm>
            <a:off x="530352" y="832104"/>
            <a:ext cx="89611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65717A"/>
                </a:solidFill>
              </a:rPr>
              <a:t>Start narrow: high-value events, reliable alerts, measurable performance.</a:t>
            </a:r>
            <a:endParaRPr lang="en-US" sz="1150" dirty="0"/>
          </a:p>
        </p:txBody>
      </p:sp>
      <p:sp>
        <p:nvSpPr>
          <p:cNvPr id="7" name="Text 5"/>
          <p:cNvSpPr/>
          <p:nvPr/>
        </p:nvSpPr>
        <p:spPr>
          <a:xfrm>
            <a:off x="502920" y="6428232"/>
            <a:ext cx="25603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80" dirty="0">
                <a:solidFill>
                  <a:srgbClr val="65717A"/>
                </a:solidFill>
              </a:rPr>
              <a:t>AccessAI Next Phase</a:t>
            </a:r>
            <a:endParaRPr lang="en-US" sz="780" dirty="0"/>
          </a:p>
        </p:txBody>
      </p:sp>
      <p:sp>
        <p:nvSpPr>
          <p:cNvPr id="8" name="Text 6"/>
          <p:cNvSpPr/>
          <p:nvPr/>
        </p:nvSpPr>
        <p:spPr>
          <a:xfrm>
            <a:off x="11292840" y="6419088"/>
            <a:ext cx="4114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65717A"/>
                </a:solidFill>
              </a:rPr>
              <a:t>06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658368" y="1417320"/>
            <a:ext cx="2331720" cy="502920"/>
          </a:xfrm>
          <a:prstGeom prst="rect">
            <a:avLst/>
          </a:prstGeom>
          <a:solidFill>
            <a:srgbClr val="FFF1F1"/>
          </a:solidFill>
          <a:ln w="13970">
            <a:solidFill>
              <a:srgbClr val="FF5C5C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16213E"/>
                </a:solidFill>
              </a:rPr>
              <a:t>Life safety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658368" y="2084832"/>
            <a:ext cx="2331720" cy="1874520"/>
          </a:xfrm>
          <a:prstGeom prst="rect">
            <a:avLst/>
          </a:prstGeom>
          <a:solidFill>
            <a:srgbClr val="FFFFFF"/>
          </a:solidFill>
          <a:ln w="13970">
            <a:solidFill>
              <a:srgbClr val="D8E8E8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algn="ctr" indent="0" marL="0">
              <a:buNone/>
            </a:pPr>
            <a:r>
              <a:rPr lang="en-US" sz="1300" dirty="0">
                <a:solidFill>
                  <a:srgbClr val="263238"/>
                </a:solidFill>
              </a:rPr>
              <a:t>Smoke / fire alarm</a:t>
            </a:r>
            <a:endParaRPr lang="en-US" sz="1300" dirty="0"/>
          </a:p>
          <a:p>
            <a:pPr algn="ctr" indent="0" marL="0">
              <a:buNone/>
            </a:pPr>
            <a:r>
              <a:rPr lang="en-US" sz="1300" dirty="0">
                <a:solidFill>
                  <a:srgbClr val="263238"/>
                </a:solidFill>
              </a:rPr>
              <a:t>CO alarm</a:t>
            </a:r>
            <a:endParaRPr lang="en-US" sz="1300" dirty="0"/>
          </a:p>
          <a:p>
            <a:pPr algn="ctr" indent="0" marL="0">
              <a:buNone/>
            </a:pPr>
            <a:r>
              <a:rPr lang="en-US" sz="1300" dirty="0">
                <a:solidFill>
                  <a:srgbClr val="263238"/>
                </a:solidFill>
              </a:rPr>
              <a:t>Emergency siren</a:t>
            </a:r>
            <a:endParaRPr lang="en-US" sz="1300" dirty="0"/>
          </a:p>
          <a:p>
            <a:pPr algn="ctr" indent="0" marL="0">
              <a:buNone/>
            </a:pPr>
            <a:r>
              <a:rPr lang="en-US" sz="1300" dirty="0">
                <a:solidFill>
                  <a:srgbClr val="263238"/>
                </a:solidFill>
              </a:rPr>
              <a:t>Vehicle danger</a:t>
            </a:r>
            <a:endParaRPr lang="en-US" sz="1300" dirty="0"/>
          </a:p>
        </p:txBody>
      </p:sp>
      <p:sp>
        <p:nvSpPr>
          <p:cNvPr id="11" name="Text 9"/>
          <p:cNvSpPr/>
          <p:nvPr/>
        </p:nvSpPr>
        <p:spPr>
          <a:xfrm>
            <a:off x="3511296" y="1417320"/>
            <a:ext cx="2331720" cy="502920"/>
          </a:xfrm>
          <a:prstGeom prst="rect">
            <a:avLst/>
          </a:prstGeom>
          <a:solidFill>
            <a:srgbClr val="FFF5E3"/>
          </a:solidFill>
          <a:ln w="13970">
            <a:solidFill>
              <a:srgbClr val="FFB000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16213E"/>
                </a:solidFill>
              </a:rPr>
              <a:t>Home awareness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3511296" y="2084832"/>
            <a:ext cx="2331720" cy="1874520"/>
          </a:xfrm>
          <a:prstGeom prst="rect">
            <a:avLst/>
          </a:prstGeom>
          <a:solidFill>
            <a:srgbClr val="FFFFFF"/>
          </a:solidFill>
          <a:ln w="13970">
            <a:solidFill>
              <a:srgbClr val="D8E8E8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algn="ctr" indent="0" marL="0">
              <a:buNone/>
            </a:pPr>
            <a:r>
              <a:rPr lang="en-US" sz="1300" dirty="0">
                <a:solidFill>
                  <a:srgbClr val="263238"/>
                </a:solidFill>
              </a:rPr>
              <a:t>Doorbell</a:t>
            </a:r>
            <a:endParaRPr lang="en-US" sz="1300" dirty="0"/>
          </a:p>
          <a:p>
            <a:pPr algn="ctr" indent="0" marL="0">
              <a:buNone/>
            </a:pPr>
            <a:r>
              <a:rPr lang="en-US" sz="1300" dirty="0">
                <a:solidFill>
                  <a:srgbClr val="263238"/>
                </a:solidFill>
              </a:rPr>
              <a:t>Door activity</a:t>
            </a:r>
            <a:endParaRPr lang="en-US" sz="1300" dirty="0"/>
          </a:p>
          <a:p>
            <a:pPr algn="ctr" indent="0" marL="0">
              <a:buNone/>
            </a:pPr>
            <a:r>
              <a:rPr lang="en-US" sz="1300" dirty="0">
                <a:solidFill>
                  <a:srgbClr val="263238"/>
                </a:solidFill>
              </a:rPr>
              <a:t>Phone ringing</a:t>
            </a:r>
            <a:endParaRPr lang="en-US" sz="1300" dirty="0"/>
          </a:p>
          <a:p>
            <a:pPr algn="ctr" indent="0" marL="0">
              <a:buNone/>
            </a:pPr>
            <a:r>
              <a:rPr lang="en-US" sz="1300" dirty="0">
                <a:solidFill>
                  <a:srgbClr val="263238"/>
                </a:solidFill>
              </a:rPr>
              <a:t>Running water</a:t>
            </a:r>
            <a:endParaRPr lang="en-US" sz="1300" dirty="0"/>
          </a:p>
        </p:txBody>
      </p:sp>
      <p:sp>
        <p:nvSpPr>
          <p:cNvPr id="13" name="Text 11"/>
          <p:cNvSpPr/>
          <p:nvPr/>
        </p:nvSpPr>
        <p:spPr>
          <a:xfrm>
            <a:off x="6364224" y="1417320"/>
            <a:ext cx="2331720" cy="502920"/>
          </a:xfrm>
          <a:prstGeom prst="rect">
            <a:avLst/>
          </a:prstGeom>
          <a:solidFill>
            <a:srgbClr val="E9FBFB"/>
          </a:solidFill>
          <a:ln w="13970">
            <a:solidFill>
              <a:srgbClr val="1DA6A8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16213E"/>
                </a:solidFill>
              </a:rPr>
              <a:t>Human attention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6364224" y="2084832"/>
            <a:ext cx="2331720" cy="1874520"/>
          </a:xfrm>
          <a:prstGeom prst="rect">
            <a:avLst/>
          </a:prstGeom>
          <a:solidFill>
            <a:srgbClr val="FFFFFF"/>
          </a:solidFill>
          <a:ln w="13970">
            <a:solidFill>
              <a:srgbClr val="D8E8E8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algn="ctr" indent="0" marL="0">
              <a:buNone/>
            </a:pPr>
            <a:r>
              <a:rPr lang="en-US" sz="1300" dirty="0">
                <a:solidFill>
                  <a:srgbClr val="263238"/>
                </a:solidFill>
              </a:rPr>
              <a:t>Name called</a:t>
            </a:r>
            <a:endParaRPr lang="en-US" sz="1300" dirty="0"/>
          </a:p>
          <a:p>
            <a:pPr algn="ctr" indent="0" marL="0">
              <a:buNone/>
            </a:pPr>
            <a:r>
              <a:rPr lang="en-US" sz="1300" dirty="0">
                <a:solidFill>
                  <a:srgbClr val="263238"/>
                </a:solidFill>
              </a:rPr>
              <a:t>Caregiver voice</a:t>
            </a:r>
            <a:endParaRPr lang="en-US" sz="1300" dirty="0"/>
          </a:p>
          <a:p>
            <a:pPr algn="ctr" indent="0" marL="0">
              <a:buNone/>
            </a:pPr>
            <a:r>
              <a:rPr lang="en-US" sz="1300" dirty="0">
                <a:solidFill>
                  <a:srgbClr val="263238"/>
                </a:solidFill>
              </a:rPr>
              <a:t>Baby crying</a:t>
            </a:r>
            <a:endParaRPr lang="en-US" sz="1300" dirty="0"/>
          </a:p>
          <a:p>
            <a:pPr algn="ctr" indent="0" marL="0">
              <a:buNone/>
            </a:pPr>
            <a:r>
              <a:rPr lang="en-US" sz="1300" dirty="0">
                <a:solidFill>
                  <a:srgbClr val="263238"/>
                </a:solidFill>
              </a:rPr>
              <a:t>Visitor present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9217152" y="1417320"/>
            <a:ext cx="2331720" cy="502920"/>
          </a:xfrm>
          <a:prstGeom prst="rect">
            <a:avLst/>
          </a:prstGeom>
          <a:solidFill>
            <a:srgbClr val="F1EEFF"/>
          </a:solidFill>
          <a:ln w="13970">
            <a:solidFill>
              <a:srgbClr val="7B61FF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16213E"/>
                </a:solidFill>
              </a:rPr>
              <a:t>Work / public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9217152" y="2084832"/>
            <a:ext cx="2331720" cy="1874520"/>
          </a:xfrm>
          <a:prstGeom prst="rect">
            <a:avLst/>
          </a:prstGeom>
          <a:solidFill>
            <a:srgbClr val="FFFFFF"/>
          </a:solidFill>
          <a:ln w="13970">
            <a:solidFill>
              <a:srgbClr val="D8E8E8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algn="ctr" indent="0" marL="0">
              <a:buNone/>
            </a:pPr>
            <a:r>
              <a:rPr lang="en-US" sz="1300" dirty="0">
                <a:solidFill>
                  <a:srgbClr val="263238"/>
                </a:solidFill>
              </a:rPr>
              <a:t>Equipment alarm</a:t>
            </a:r>
            <a:endParaRPr lang="en-US" sz="1300" dirty="0"/>
          </a:p>
          <a:p>
            <a:pPr algn="ctr" indent="0" marL="0">
              <a:buNone/>
            </a:pPr>
            <a:r>
              <a:rPr lang="en-US" sz="1300" dirty="0">
                <a:solidFill>
                  <a:srgbClr val="263238"/>
                </a:solidFill>
              </a:rPr>
              <a:t>Announcement</a:t>
            </a:r>
            <a:endParaRPr lang="en-US" sz="1300" dirty="0"/>
          </a:p>
          <a:p>
            <a:pPr algn="ctr" indent="0" marL="0">
              <a:buNone/>
            </a:pPr>
            <a:r>
              <a:rPr lang="en-US" sz="1300" dirty="0">
                <a:solidFill>
                  <a:srgbClr val="263238"/>
                </a:solidFill>
              </a:rPr>
              <a:t>Transit alert</a:t>
            </a:r>
            <a:endParaRPr lang="en-US" sz="1300" dirty="0"/>
          </a:p>
          <a:p>
            <a:pPr algn="ctr" indent="0" marL="0">
              <a:buNone/>
            </a:pPr>
            <a:r>
              <a:rPr lang="en-US" sz="1300" dirty="0">
                <a:solidFill>
                  <a:srgbClr val="263238"/>
                </a:solidFill>
              </a:rPr>
              <a:t>Evacuation tone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1737360" y="4800600"/>
            <a:ext cx="8778240" cy="658368"/>
          </a:xfrm>
          <a:prstGeom prst="rect">
            <a:avLst/>
          </a:prstGeom>
          <a:solidFill>
            <a:srgbClr val="E9FBFB"/>
          </a:solidFill>
          <a:ln w="15240">
            <a:solidFill>
              <a:srgbClr val="1DA6A8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16213E"/>
                </a:solidFill>
              </a:rPr>
              <a:t>AccessAI should answer four questions: What happened? Where? How urgent? How should this user receive it?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1DA6A8"/>
          </a:solidFill>
          <a:ln w="12700">
            <a:solidFill>
              <a:srgbClr val="1DA6A8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0" y="6693408"/>
            <a:ext cx="12191695" cy="164592"/>
          </a:xfrm>
          <a:prstGeom prst="rect">
            <a:avLst/>
          </a:prstGeom>
          <a:solidFill>
            <a:srgbClr val="16213E"/>
          </a:solidFill>
          <a:ln w="12700">
            <a:solidFill>
              <a:srgbClr val="16213E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502920" y="347472"/>
            <a:ext cx="79552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16213E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Haptics become a language</a:t>
            </a:r>
            <a:endParaRPr lang="en-US" sz="2800" dirty="0"/>
          </a:p>
        </p:txBody>
      </p:sp>
      <p:sp>
        <p:nvSpPr>
          <p:cNvPr id="6" name="Text 4"/>
          <p:cNvSpPr/>
          <p:nvPr/>
        </p:nvSpPr>
        <p:spPr>
          <a:xfrm>
            <a:off x="530352" y="832104"/>
            <a:ext cx="89611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65717A"/>
                </a:solidFill>
              </a:rPr>
              <a:t>Move from generic buzzes to tactile meaning.</a:t>
            </a:r>
            <a:endParaRPr lang="en-US" sz="1150" dirty="0"/>
          </a:p>
        </p:txBody>
      </p:sp>
      <p:sp>
        <p:nvSpPr>
          <p:cNvPr id="7" name="Text 5"/>
          <p:cNvSpPr/>
          <p:nvPr/>
        </p:nvSpPr>
        <p:spPr>
          <a:xfrm>
            <a:off x="502920" y="6428232"/>
            <a:ext cx="25603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80" dirty="0">
                <a:solidFill>
                  <a:srgbClr val="65717A"/>
                </a:solidFill>
              </a:rPr>
              <a:t>AccessAI Next Phase</a:t>
            </a:r>
            <a:endParaRPr lang="en-US" sz="780" dirty="0"/>
          </a:p>
        </p:txBody>
      </p:sp>
      <p:sp>
        <p:nvSpPr>
          <p:cNvPr id="8" name="Text 6"/>
          <p:cNvSpPr/>
          <p:nvPr/>
        </p:nvSpPr>
        <p:spPr>
          <a:xfrm>
            <a:off x="11292840" y="6419088"/>
            <a:ext cx="4114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65717A"/>
                </a:solidFill>
              </a:rPr>
              <a:t>07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777240" y="1389888"/>
            <a:ext cx="13258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200" b="1" dirty="0">
                <a:solidFill>
                  <a:srgbClr val="1DA6A8"/>
                </a:solidFill>
              </a:rPr>
              <a:t>1</a:t>
            </a:r>
            <a:endParaRPr lang="en-US" sz="4200" dirty="0"/>
          </a:p>
        </p:txBody>
      </p:sp>
      <p:sp>
        <p:nvSpPr>
          <p:cNvPr id="10" name="Text 8"/>
          <p:cNvSpPr/>
          <p:nvPr/>
        </p:nvSpPr>
        <p:spPr>
          <a:xfrm>
            <a:off x="640080" y="2194560"/>
            <a:ext cx="1600200" cy="420624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16213E"/>
                </a:solidFill>
              </a:rPr>
              <a:t>Pattern = event</a:t>
            </a:r>
            <a:endParaRPr lang="en-US" sz="1050" dirty="0"/>
          </a:p>
        </p:txBody>
      </p:sp>
      <p:sp>
        <p:nvSpPr>
          <p:cNvPr id="11" name="Text 9"/>
          <p:cNvSpPr/>
          <p:nvPr/>
        </p:nvSpPr>
        <p:spPr>
          <a:xfrm>
            <a:off x="2907792" y="1389888"/>
            <a:ext cx="13258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200" b="1" dirty="0">
                <a:solidFill>
                  <a:srgbClr val="FFB000"/>
                </a:solidFill>
              </a:rPr>
              <a:t>2</a:t>
            </a:r>
            <a:endParaRPr lang="en-US" sz="4200" dirty="0"/>
          </a:p>
        </p:txBody>
      </p:sp>
      <p:sp>
        <p:nvSpPr>
          <p:cNvPr id="12" name="Text 10"/>
          <p:cNvSpPr/>
          <p:nvPr/>
        </p:nvSpPr>
        <p:spPr>
          <a:xfrm>
            <a:off x="2770632" y="2194560"/>
            <a:ext cx="1600200" cy="420624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16213E"/>
                </a:solidFill>
              </a:rPr>
              <a:t>Location = direction</a:t>
            </a:r>
            <a:endParaRPr lang="en-US" sz="1050" dirty="0"/>
          </a:p>
        </p:txBody>
      </p:sp>
      <p:sp>
        <p:nvSpPr>
          <p:cNvPr id="13" name="Text 11"/>
          <p:cNvSpPr/>
          <p:nvPr/>
        </p:nvSpPr>
        <p:spPr>
          <a:xfrm>
            <a:off x="5102352" y="1389888"/>
            <a:ext cx="13258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200" b="1" dirty="0">
                <a:solidFill>
                  <a:srgbClr val="7B61FF"/>
                </a:solidFill>
              </a:rPr>
              <a:t>3</a:t>
            </a:r>
            <a:endParaRPr lang="en-US" sz="4200" dirty="0"/>
          </a:p>
        </p:txBody>
      </p:sp>
      <p:sp>
        <p:nvSpPr>
          <p:cNvPr id="14" name="Text 12"/>
          <p:cNvSpPr/>
          <p:nvPr/>
        </p:nvSpPr>
        <p:spPr>
          <a:xfrm>
            <a:off x="4965192" y="2194560"/>
            <a:ext cx="1600200" cy="420624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16213E"/>
                </a:solidFill>
              </a:rPr>
              <a:t>Strength = urgency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7360920" y="1389888"/>
            <a:ext cx="13258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200" b="1" dirty="0">
                <a:solidFill>
                  <a:srgbClr val="FF5C5C"/>
                </a:solidFill>
              </a:rPr>
              <a:t>4</a:t>
            </a:r>
            <a:endParaRPr lang="en-US" sz="4200" dirty="0"/>
          </a:p>
        </p:txBody>
      </p:sp>
      <p:sp>
        <p:nvSpPr>
          <p:cNvPr id="16" name="Text 14"/>
          <p:cNvSpPr/>
          <p:nvPr/>
        </p:nvSpPr>
        <p:spPr>
          <a:xfrm>
            <a:off x="7223760" y="2194560"/>
            <a:ext cx="1600200" cy="420624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16213E"/>
                </a:solidFill>
              </a:rPr>
              <a:t>Repetition = persistence</a:t>
            </a:r>
            <a:endParaRPr lang="en-US" sz="1050" dirty="0"/>
          </a:p>
        </p:txBody>
      </p:sp>
      <p:sp>
        <p:nvSpPr>
          <p:cNvPr id="17" name="Text 15"/>
          <p:cNvSpPr/>
          <p:nvPr/>
        </p:nvSpPr>
        <p:spPr>
          <a:xfrm>
            <a:off x="685800" y="3063240"/>
            <a:ext cx="2011680" cy="822960"/>
          </a:xfrm>
          <a:prstGeom prst="rect">
            <a:avLst/>
          </a:prstGeom>
          <a:solidFill>
            <a:srgbClr val="FFFFFF"/>
          </a:solidFill>
          <a:ln w="13970">
            <a:solidFill>
              <a:srgbClr val="D8E8E8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263238"/>
                </a:solidFill>
              </a:rPr>
              <a:t>Door knock</a:t>
            </a:r>
            <a:endParaRPr lang="en-US" sz="1600" dirty="0"/>
          </a:p>
          <a:p>
            <a:pPr algn="ctr" indent="0" marL="0">
              <a:buNone/>
            </a:pPr>
            <a:r>
              <a:rPr lang="en-US" sz="1600" b="1" dirty="0">
                <a:solidFill>
                  <a:srgbClr val="263238"/>
                </a:solidFill>
              </a:rPr>
              <a:t>•••</a:t>
            </a:r>
            <a:endParaRPr lang="en-US" sz="1600" dirty="0"/>
          </a:p>
        </p:txBody>
      </p:sp>
      <p:sp>
        <p:nvSpPr>
          <p:cNvPr id="18" name="Text 16"/>
          <p:cNvSpPr/>
          <p:nvPr/>
        </p:nvSpPr>
        <p:spPr>
          <a:xfrm>
            <a:off x="2880360" y="3063240"/>
            <a:ext cx="2011680" cy="822960"/>
          </a:xfrm>
          <a:prstGeom prst="rect">
            <a:avLst/>
          </a:prstGeom>
          <a:solidFill>
            <a:srgbClr val="FFFFFF"/>
          </a:solidFill>
          <a:ln w="13970">
            <a:solidFill>
              <a:srgbClr val="D8E8E8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263238"/>
                </a:solidFill>
              </a:rPr>
              <a:t>Siren</a:t>
            </a:r>
            <a:endParaRPr lang="en-US" sz="1600" dirty="0"/>
          </a:p>
          <a:p>
            <a:pPr algn="ctr" indent="0" marL="0">
              <a:buNone/>
            </a:pPr>
            <a:r>
              <a:rPr lang="en-US" sz="1600" b="1" dirty="0">
                <a:solidFill>
                  <a:srgbClr val="263238"/>
                </a:solidFill>
              </a:rPr>
              <a:t>⇢ ⇢ ⇢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074920" y="3063240"/>
            <a:ext cx="2011680" cy="822960"/>
          </a:xfrm>
          <a:prstGeom prst="rect">
            <a:avLst/>
          </a:prstGeom>
          <a:solidFill>
            <a:srgbClr val="FFFFFF"/>
          </a:solidFill>
          <a:ln w="13970">
            <a:solidFill>
              <a:srgbClr val="D8E8E8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263238"/>
                </a:solidFill>
              </a:rPr>
              <a:t>Fire alarm</a:t>
            </a:r>
            <a:endParaRPr lang="en-US" sz="1600" dirty="0"/>
          </a:p>
          <a:p>
            <a:pPr algn="ctr" indent="0" marL="0">
              <a:buNone/>
            </a:pPr>
            <a:r>
              <a:rPr lang="en-US" sz="1600" b="1" dirty="0">
                <a:solidFill>
                  <a:srgbClr val="263238"/>
                </a:solidFill>
              </a:rPr>
              <a:t>!!! !!! !!!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7269480" y="3063240"/>
            <a:ext cx="2011680" cy="822960"/>
          </a:xfrm>
          <a:prstGeom prst="rect">
            <a:avLst/>
          </a:prstGeom>
          <a:solidFill>
            <a:srgbClr val="FFFFFF"/>
          </a:solidFill>
          <a:ln w="13970">
            <a:solidFill>
              <a:srgbClr val="D8E8E8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263238"/>
                </a:solidFill>
              </a:rPr>
              <a:t>Running water</a:t>
            </a:r>
            <a:endParaRPr lang="en-US" sz="1600" dirty="0"/>
          </a:p>
          <a:p>
            <a:pPr algn="ctr" indent="0" marL="0">
              <a:buNone/>
            </a:pPr>
            <a:r>
              <a:rPr lang="en-US" sz="1600" b="1" dirty="0">
                <a:solidFill>
                  <a:srgbClr val="263238"/>
                </a:solidFill>
              </a:rPr>
              <a:t>~~~~~</a:t>
            </a:r>
            <a:endParaRPr lang="en-US" sz="1600" dirty="0"/>
          </a:p>
        </p:txBody>
      </p:sp>
      <p:sp>
        <p:nvSpPr>
          <p:cNvPr id="21" name="Text 19"/>
          <p:cNvSpPr/>
          <p:nvPr/>
        </p:nvSpPr>
        <p:spPr>
          <a:xfrm>
            <a:off x="9464040" y="3063240"/>
            <a:ext cx="2011680" cy="822960"/>
          </a:xfrm>
          <a:prstGeom prst="rect">
            <a:avLst/>
          </a:prstGeom>
          <a:solidFill>
            <a:srgbClr val="FFFFFF"/>
          </a:solidFill>
          <a:ln w="13970">
            <a:solidFill>
              <a:srgbClr val="D8E8E8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263238"/>
                </a:solidFill>
              </a:rPr>
              <a:t>Name called</a:t>
            </a:r>
            <a:endParaRPr lang="en-US" sz="1300" dirty="0"/>
          </a:p>
          <a:p>
            <a:pPr algn="ctr" indent="0" marL="0">
              <a:buNone/>
            </a:pPr>
            <a:r>
              <a:rPr lang="en-US" sz="1300" b="1" dirty="0">
                <a:solidFill>
                  <a:srgbClr val="263238"/>
                </a:solidFill>
              </a:rPr>
              <a:t>personal pattern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1965960" y="4892040"/>
            <a:ext cx="8229600" cy="640080"/>
          </a:xfrm>
          <a:prstGeom prst="rect">
            <a:avLst/>
          </a:prstGeom>
          <a:solidFill>
            <a:srgbClr val="FFF5E3"/>
          </a:solidFill>
          <a:ln w="15240">
            <a:solidFill>
              <a:srgbClr val="FFB000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16213E"/>
                </a:solidFill>
              </a:rPr>
              <a:t>User-created haptics are essential: DeafBlind users should not have to memorize arbitrary developer-chosen buzzes.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1DA6A8"/>
          </a:solidFill>
          <a:ln w="12700">
            <a:solidFill>
              <a:srgbClr val="1DA6A8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0" y="6693408"/>
            <a:ext cx="12191695" cy="164592"/>
          </a:xfrm>
          <a:prstGeom prst="rect">
            <a:avLst/>
          </a:prstGeom>
          <a:solidFill>
            <a:srgbClr val="16213E"/>
          </a:solidFill>
          <a:ln w="12700">
            <a:solidFill>
              <a:srgbClr val="16213E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502920" y="347472"/>
            <a:ext cx="79552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16213E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DeafBlind-first design changes the product</a:t>
            </a:r>
            <a:endParaRPr lang="en-US" sz="2800" dirty="0"/>
          </a:p>
        </p:txBody>
      </p:sp>
      <p:sp>
        <p:nvSpPr>
          <p:cNvPr id="6" name="Text 4"/>
          <p:cNvSpPr/>
          <p:nvPr/>
        </p:nvSpPr>
        <p:spPr>
          <a:xfrm>
            <a:off x="530352" y="832104"/>
            <a:ext cx="89611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65717A"/>
                </a:solidFill>
              </a:rPr>
              <a:t>Visual alerts can supplement the system, but they cannot be the only fallback.</a:t>
            </a:r>
            <a:endParaRPr lang="en-US" sz="1150" dirty="0"/>
          </a:p>
        </p:txBody>
      </p:sp>
      <p:sp>
        <p:nvSpPr>
          <p:cNvPr id="7" name="Text 5"/>
          <p:cNvSpPr/>
          <p:nvPr/>
        </p:nvSpPr>
        <p:spPr>
          <a:xfrm>
            <a:off x="502920" y="6428232"/>
            <a:ext cx="25603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80" dirty="0">
                <a:solidFill>
                  <a:srgbClr val="65717A"/>
                </a:solidFill>
              </a:rPr>
              <a:t>AccessAI Next Phase</a:t>
            </a:r>
            <a:endParaRPr lang="en-US" sz="780" dirty="0"/>
          </a:p>
        </p:txBody>
      </p:sp>
      <p:sp>
        <p:nvSpPr>
          <p:cNvPr id="8" name="Text 6"/>
          <p:cNvSpPr/>
          <p:nvPr/>
        </p:nvSpPr>
        <p:spPr>
          <a:xfrm>
            <a:off x="11292840" y="6419088"/>
            <a:ext cx="4114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65717A"/>
                </a:solidFill>
              </a:rPr>
              <a:t>08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731520" y="1426464"/>
            <a:ext cx="1828800" cy="457200"/>
          </a:xfrm>
          <a:prstGeom prst="rect">
            <a:avLst/>
          </a:prstGeom>
          <a:solidFill>
            <a:srgbClr val="F1EEFF"/>
          </a:solidFill>
          <a:ln w="15240">
            <a:solidFill>
              <a:srgbClr val="7B61FF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16213E"/>
                </a:solidFill>
              </a:rPr>
              <a:t>Design test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914400" y="2148840"/>
            <a:ext cx="2514600" cy="713232"/>
          </a:xfrm>
          <a:prstGeom prst="rect">
            <a:avLst/>
          </a:prstGeom>
          <a:solidFill>
            <a:srgbClr val="FFFFFF"/>
          </a:solidFill>
          <a:ln w="13970">
            <a:solidFill>
              <a:srgbClr val="D8E8E8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263238"/>
                </a:solidFill>
              </a:rPr>
              <a:t>Can this be understood</a:t>
            </a:r>
            <a:endParaRPr lang="en-US" sz="1500" dirty="0"/>
          </a:p>
          <a:p>
            <a:pPr algn="ctr" indent="0" marL="0">
              <a:buNone/>
            </a:pPr>
            <a:r>
              <a:rPr lang="en-US" sz="1500" b="1" dirty="0">
                <a:solidFill>
                  <a:srgbClr val="263238"/>
                </a:solidFill>
              </a:rPr>
              <a:t>without hearing?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914400" y="3154680"/>
            <a:ext cx="2514600" cy="713232"/>
          </a:xfrm>
          <a:prstGeom prst="rect">
            <a:avLst/>
          </a:prstGeom>
          <a:solidFill>
            <a:srgbClr val="FFFFFF"/>
          </a:solidFill>
          <a:ln w="13970">
            <a:solidFill>
              <a:srgbClr val="D8E8E8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263238"/>
                </a:solidFill>
              </a:rPr>
              <a:t>Can this be understood</a:t>
            </a:r>
            <a:endParaRPr lang="en-US" sz="1500" dirty="0"/>
          </a:p>
          <a:p>
            <a:pPr algn="ctr" indent="0" marL="0">
              <a:buNone/>
            </a:pPr>
            <a:r>
              <a:rPr lang="en-US" sz="1500" b="1" dirty="0">
                <a:solidFill>
                  <a:srgbClr val="263238"/>
                </a:solidFill>
              </a:rPr>
              <a:t>without vision?</a:t>
            </a:r>
            <a:endParaRPr lang="en-US" sz="1500" dirty="0"/>
          </a:p>
        </p:txBody>
      </p:sp>
      <p:sp>
        <p:nvSpPr>
          <p:cNvPr id="12" name="Shape 10"/>
          <p:cNvSpPr/>
          <p:nvPr/>
        </p:nvSpPr>
        <p:spPr>
          <a:xfrm>
            <a:off x="3611880" y="2743200"/>
            <a:ext cx="960120" cy="0"/>
          </a:xfrm>
          <a:prstGeom prst="line">
            <a:avLst/>
          </a:prstGeom>
          <a:noFill/>
          <a:ln w="20320">
            <a:solidFill>
              <a:srgbClr val="65717A"/>
            </a:solidFill>
            <a:prstDash val="solid"/>
            <a:headEnd type="none"/>
            <a:tailEnd type="triangle"/>
          </a:ln>
        </p:spPr>
      </p:sp>
      <p:sp>
        <p:nvSpPr>
          <p:cNvPr id="13" name="Text 11"/>
          <p:cNvSpPr/>
          <p:nvPr/>
        </p:nvSpPr>
        <p:spPr>
          <a:xfrm>
            <a:off x="4617720" y="1600200"/>
            <a:ext cx="2560320" cy="512064"/>
          </a:xfrm>
          <a:prstGeom prst="rect">
            <a:avLst/>
          </a:prstGeom>
          <a:solidFill>
            <a:srgbClr val="E9FBFB"/>
          </a:solidFill>
          <a:ln w="13970">
            <a:solidFill>
              <a:srgbClr val="1DA6A8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16213E"/>
                </a:solidFill>
              </a:rPr>
              <a:t>Primary outputs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4727448" y="2331720"/>
            <a:ext cx="2331720" cy="1481328"/>
          </a:xfrm>
          <a:prstGeom prst="rect">
            <a:avLst/>
          </a:prstGeom>
          <a:solidFill>
            <a:srgbClr val="FFFFFF"/>
          </a:solidFill>
          <a:ln w="13970">
            <a:solidFill>
              <a:srgbClr val="D8E8E8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algn="ctr" indent="0" marL="0">
              <a:buNone/>
            </a:pPr>
            <a:r>
              <a:rPr lang="en-US" sz="1300" dirty="0">
                <a:solidFill>
                  <a:srgbClr val="263238"/>
                </a:solidFill>
              </a:rPr>
              <a:t>Tactile patterns</a:t>
            </a:r>
            <a:endParaRPr lang="en-US" sz="1300" dirty="0"/>
          </a:p>
          <a:p>
            <a:pPr algn="ctr" indent="0" marL="0">
              <a:buNone/>
            </a:pPr>
            <a:r>
              <a:rPr lang="en-US" sz="1300" dirty="0">
                <a:solidFill>
                  <a:srgbClr val="263238"/>
                </a:solidFill>
              </a:rPr>
              <a:t>Directional vibration</a:t>
            </a:r>
            <a:endParaRPr lang="en-US" sz="1300" dirty="0"/>
          </a:p>
          <a:p>
            <a:pPr algn="ctr" indent="0" marL="0">
              <a:buNone/>
            </a:pPr>
            <a:r>
              <a:rPr lang="en-US" sz="1300" dirty="0">
                <a:solidFill>
                  <a:srgbClr val="263238"/>
                </a:solidFill>
              </a:rPr>
              <a:t>Refreshable Braille</a:t>
            </a:r>
            <a:endParaRPr lang="en-US" sz="1300" dirty="0"/>
          </a:p>
          <a:p>
            <a:pPr algn="ctr" indent="0" marL="0">
              <a:buNone/>
            </a:pPr>
            <a:r>
              <a:rPr lang="en-US" sz="1300" dirty="0">
                <a:solidFill>
                  <a:srgbClr val="263238"/>
                </a:solidFill>
              </a:rPr>
              <a:t>Physical emergency alerts</a:t>
            </a:r>
            <a:endParaRPr lang="en-US" sz="1300" dirty="0"/>
          </a:p>
        </p:txBody>
      </p:sp>
      <p:sp>
        <p:nvSpPr>
          <p:cNvPr id="15" name="Shape 13"/>
          <p:cNvSpPr/>
          <p:nvPr/>
        </p:nvSpPr>
        <p:spPr>
          <a:xfrm>
            <a:off x="7315200" y="2743200"/>
            <a:ext cx="868680" cy="0"/>
          </a:xfrm>
          <a:prstGeom prst="line">
            <a:avLst/>
          </a:prstGeom>
          <a:noFill/>
          <a:ln w="20320">
            <a:solidFill>
              <a:srgbClr val="65717A"/>
            </a:solidFill>
            <a:prstDash val="solid"/>
            <a:headEnd type="none"/>
            <a:tailEnd type="triangle"/>
          </a:ln>
        </p:spPr>
      </p:sp>
      <p:sp>
        <p:nvSpPr>
          <p:cNvPr id="16" name="Text 14"/>
          <p:cNvSpPr/>
          <p:nvPr/>
        </p:nvSpPr>
        <p:spPr>
          <a:xfrm>
            <a:off x="8275320" y="1600200"/>
            <a:ext cx="2651760" cy="512064"/>
          </a:xfrm>
          <a:prstGeom prst="rect">
            <a:avLst/>
          </a:prstGeom>
          <a:solidFill>
            <a:srgbClr val="FFF5E3"/>
          </a:solidFill>
          <a:ln w="13970">
            <a:solidFill>
              <a:srgbClr val="FFB000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16213E"/>
                </a:solidFill>
              </a:rPr>
              <a:t>Information hierarchy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8385048" y="2331720"/>
            <a:ext cx="2395728" cy="1481328"/>
          </a:xfrm>
          <a:prstGeom prst="rect">
            <a:avLst/>
          </a:prstGeom>
          <a:solidFill>
            <a:srgbClr val="FFFFFF"/>
          </a:solidFill>
          <a:ln w="13970">
            <a:solidFill>
              <a:srgbClr val="D8E8E8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algn="ctr" indent="0" marL="0">
              <a:buNone/>
            </a:pPr>
            <a:r>
              <a:rPr lang="en-US" sz="1300" dirty="0">
                <a:solidFill>
                  <a:srgbClr val="263238"/>
                </a:solidFill>
              </a:rPr>
              <a:t>Haptic = attention</a:t>
            </a:r>
            <a:endParaRPr lang="en-US" sz="1300" dirty="0"/>
          </a:p>
          <a:p>
            <a:pPr algn="ctr" indent="0" marL="0">
              <a:buNone/>
            </a:pPr>
            <a:r>
              <a:rPr lang="en-US" sz="1300" dirty="0">
                <a:solidFill>
                  <a:srgbClr val="263238"/>
                </a:solidFill>
              </a:rPr>
              <a:t>Braille = detail</a:t>
            </a:r>
            <a:endParaRPr lang="en-US" sz="1300" dirty="0"/>
          </a:p>
          <a:p>
            <a:pPr algn="ctr" indent="0" marL="0">
              <a:buNone/>
            </a:pPr>
            <a:r>
              <a:rPr lang="en-US" sz="1300" dirty="0">
                <a:solidFill>
                  <a:srgbClr val="263238"/>
                </a:solidFill>
              </a:rPr>
              <a:t>Direction = location</a:t>
            </a:r>
            <a:endParaRPr lang="en-US" sz="1300" dirty="0"/>
          </a:p>
          <a:p>
            <a:pPr algn="ctr" indent="0" marL="0">
              <a:buNone/>
            </a:pPr>
            <a:r>
              <a:rPr lang="en-US" sz="1300" dirty="0">
                <a:solidFill>
                  <a:srgbClr val="263238"/>
                </a:solidFill>
              </a:rPr>
              <a:t>Intensity = urgency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2880360" y="4983480"/>
            <a:ext cx="6355080" cy="566928"/>
          </a:xfrm>
          <a:prstGeom prst="rect">
            <a:avLst/>
          </a:prstGeom>
          <a:solidFill>
            <a:srgbClr val="E9FBFB"/>
          </a:solidFill>
          <a:ln w="15240">
            <a:solidFill>
              <a:srgbClr val="1DA6A8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16213E"/>
                </a:solidFill>
              </a:rPr>
              <a:t>Build with Deaf and DeafBlind users, not just for them.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1DA6A8"/>
          </a:solidFill>
          <a:ln w="12700">
            <a:solidFill>
              <a:srgbClr val="1DA6A8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0" y="6693408"/>
            <a:ext cx="12191695" cy="164592"/>
          </a:xfrm>
          <a:prstGeom prst="rect">
            <a:avLst/>
          </a:prstGeom>
          <a:solidFill>
            <a:srgbClr val="16213E"/>
          </a:solidFill>
          <a:ln w="12700">
            <a:solidFill>
              <a:srgbClr val="16213E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502920" y="347472"/>
            <a:ext cx="79552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16213E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Privacy by design</a:t>
            </a:r>
            <a:endParaRPr lang="en-US" sz="2800" dirty="0"/>
          </a:p>
        </p:txBody>
      </p:sp>
      <p:sp>
        <p:nvSpPr>
          <p:cNvPr id="6" name="Text 4"/>
          <p:cNvSpPr/>
          <p:nvPr/>
        </p:nvSpPr>
        <p:spPr>
          <a:xfrm>
            <a:off x="530352" y="832104"/>
            <a:ext cx="89611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65717A"/>
                </a:solidFill>
              </a:rPr>
              <a:t>Environmental awareness must not become continuous surveillance.</a:t>
            </a:r>
            <a:endParaRPr lang="en-US" sz="1150" dirty="0"/>
          </a:p>
        </p:txBody>
      </p:sp>
      <p:sp>
        <p:nvSpPr>
          <p:cNvPr id="7" name="Text 5"/>
          <p:cNvSpPr/>
          <p:nvPr/>
        </p:nvSpPr>
        <p:spPr>
          <a:xfrm>
            <a:off x="502920" y="6428232"/>
            <a:ext cx="25603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80" dirty="0">
                <a:solidFill>
                  <a:srgbClr val="65717A"/>
                </a:solidFill>
              </a:rPr>
              <a:t>AccessAI Next Phase</a:t>
            </a:r>
            <a:endParaRPr lang="en-US" sz="780" dirty="0"/>
          </a:p>
        </p:txBody>
      </p:sp>
      <p:sp>
        <p:nvSpPr>
          <p:cNvPr id="8" name="Text 6"/>
          <p:cNvSpPr/>
          <p:nvPr/>
        </p:nvSpPr>
        <p:spPr>
          <a:xfrm>
            <a:off x="11292840" y="6419088"/>
            <a:ext cx="4114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65717A"/>
                </a:solidFill>
              </a:rPr>
              <a:t>09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914400" y="1645920"/>
            <a:ext cx="1417320" cy="566928"/>
          </a:xfrm>
          <a:prstGeom prst="rect">
            <a:avLst/>
          </a:prstGeom>
          <a:solidFill>
            <a:srgbClr val="FFF1F1"/>
          </a:solidFill>
          <a:ln w="13970">
            <a:solidFill>
              <a:srgbClr val="FF5C5C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6213E"/>
                </a:solidFill>
              </a:rPr>
              <a:t>Raw audio</a:t>
            </a:r>
            <a:endParaRPr lang="en-US" sz="1500" dirty="0"/>
          </a:p>
        </p:txBody>
      </p:sp>
      <p:sp>
        <p:nvSpPr>
          <p:cNvPr id="10" name="Shape 8"/>
          <p:cNvSpPr/>
          <p:nvPr/>
        </p:nvSpPr>
        <p:spPr>
          <a:xfrm>
            <a:off x="2395728" y="1929384"/>
            <a:ext cx="987552" cy="0"/>
          </a:xfrm>
          <a:prstGeom prst="line">
            <a:avLst/>
          </a:prstGeom>
          <a:noFill/>
          <a:ln w="20320">
            <a:solidFill>
              <a:srgbClr val="65717A"/>
            </a:solidFill>
            <a:prstDash val="solid"/>
            <a:headEnd type="none"/>
            <a:tailEnd type="triangle"/>
          </a:ln>
        </p:spPr>
      </p:sp>
      <p:sp>
        <p:nvSpPr>
          <p:cNvPr id="11" name="Text 9"/>
          <p:cNvSpPr/>
          <p:nvPr/>
        </p:nvSpPr>
        <p:spPr>
          <a:xfrm>
            <a:off x="3520440" y="1508760"/>
            <a:ext cx="1828800" cy="841248"/>
          </a:xfrm>
          <a:prstGeom prst="rect">
            <a:avLst/>
          </a:prstGeom>
          <a:solidFill>
            <a:srgbClr val="E9FBFB"/>
          </a:solidFill>
          <a:ln w="13970">
            <a:solidFill>
              <a:srgbClr val="1DA6A8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16213E"/>
                </a:solidFill>
              </a:rPr>
              <a:t>Local AI</a:t>
            </a:r>
            <a:endParaRPr lang="en-US" sz="1400" dirty="0"/>
          </a:p>
          <a:p>
            <a:pPr algn="ctr" indent="0" marL="0">
              <a:buNone/>
            </a:pPr>
            <a:r>
              <a:rPr lang="en-US" sz="1400" b="1" dirty="0">
                <a:solidFill>
                  <a:srgbClr val="16213E"/>
                </a:solidFill>
              </a:rPr>
              <a:t>classification</a:t>
            </a:r>
            <a:endParaRPr lang="en-US" sz="1400" dirty="0"/>
          </a:p>
        </p:txBody>
      </p:sp>
      <p:sp>
        <p:nvSpPr>
          <p:cNvPr id="12" name="Shape 10"/>
          <p:cNvSpPr/>
          <p:nvPr/>
        </p:nvSpPr>
        <p:spPr>
          <a:xfrm>
            <a:off x="5440680" y="1929384"/>
            <a:ext cx="960120" cy="0"/>
          </a:xfrm>
          <a:prstGeom prst="line">
            <a:avLst/>
          </a:prstGeom>
          <a:noFill/>
          <a:ln w="20320">
            <a:solidFill>
              <a:srgbClr val="65717A"/>
            </a:solidFill>
            <a:prstDash val="solid"/>
            <a:headEnd type="none"/>
            <a:tailEnd type="triangle"/>
          </a:ln>
        </p:spPr>
      </p:sp>
      <p:sp>
        <p:nvSpPr>
          <p:cNvPr id="13" name="Text 11"/>
          <p:cNvSpPr/>
          <p:nvPr/>
        </p:nvSpPr>
        <p:spPr>
          <a:xfrm>
            <a:off x="6537960" y="1508760"/>
            <a:ext cx="1600200" cy="841248"/>
          </a:xfrm>
          <a:prstGeom prst="rect">
            <a:avLst/>
          </a:prstGeom>
          <a:solidFill>
            <a:srgbClr val="FFF5E3"/>
          </a:solidFill>
          <a:ln w="13970">
            <a:solidFill>
              <a:srgbClr val="FFB000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16213E"/>
                </a:solidFill>
              </a:rPr>
              <a:t>Event data</a:t>
            </a:r>
            <a:endParaRPr lang="en-US" sz="1400" dirty="0"/>
          </a:p>
        </p:txBody>
      </p:sp>
      <p:sp>
        <p:nvSpPr>
          <p:cNvPr id="14" name="Shape 12"/>
          <p:cNvSpPr/>
          <p:nvPr/>
        </p:nvSpPr>
        <p:spPr>
          <a:xfrm>
            <a:off x="8229600" y="1929384"/>
            <a:ext cx="960120" cy="0"/>
          </a:xfrm>
          <a:prstGeom prst="line">
            <a:avLst/>
          </a:prstGeom>
          <a:noFill/>
          <a:ln w="20320">
            <a:solidFill>
              <a:srgbClr val="65717A"/>
            </a:solidFill>
            <a:prstDash val="solid"/>
            <a:headEnd type="none"/>
            <a:tailEnd type="triangle"/>
          </a:ln>
        </p:spPr>
      </p:sp>
      <p:sp>
        <p:nvSpPr>
          <p:cNvPr id="15" name="Text 13"/>
          <p:cNvSpPr/>
          <p:nvPr/>
        </p:nvSpPr>
        <p:spPr>
          <a:xfrm>
            <a:off x="9326880" y="1508760"/>
            <a:ext cx="1600200" cy="841248"/>
          </a:xfrm>
          <a:prstGeom prst="rect">
            <a:avLst/>
          </a:prstGeom>
          <a:solidFill>
            <a:srgbClr val="F1EEFF"/>
          </a:solidFill>
          <a:ln w="13970">
            <a:solidFill>
              <a:srgbClr val="7B61FF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16213E"/>
                </a:solidFill>
              </a:rPr>
              <a:t>Accessible</a:t>
            </a:r>
            <a:endParaRPr lang="en-US" sz="1400" dirty="0"/>
          </a:p>
          <a:p>
            <a:pPr algn="ctr" indent="0" marL="0">
              <a:buNone/>
            </a:pPr>
            <a:r>
              <a:rPr lang="en-US" sz="1400" b="1" dirty="0">
                <a:solidFill>
                  <a:srgbClr val="16213E"/>
                </a:solidFill>
              </a:rPr>
              <a:t>alert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1097280" y="3520440"/>
            <a:ext cx="3840480" cy="1325880"/>
          </a:xfrm>
          <a:prstGeom prst="rect">
            <a:avLst/>
          </a:prstGeom>
          <a:solidFill>
            <a:srgbClr val="FFFFFF"/>
          </a:solidFill>
          <a:ln w="13970">
            <a:solidFill>
              <a:srgbClr val="D8E8E8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algn="ctr" indent="0" marL="0">
              <a:buNone/>
            </a:pPr>
            <a:r>
              <a:rPr lang="en-US" sz="1300" dirty="0">
                <a:solidFill>
                  <a:srgbClr val="263238"/>
                </a:solidFill>
              </a:rPr>
              <a:t>Example stored/transmitted event</a:t>
            </a:r>
            <a:endParaRPr lang="en-US" sz="1300" dirty="0"/>
          </a:p>
          <a:p>
            <a:pPr algn="ctr" indent="0" marL="0">
              <a:buNone/>
            </a:pPr>
            <a:r>
              <a:rPr lang="en-US" sz="1300" dirty="0">
                <a:solidFill>
                  <a:srgbClr val="263238"/>
                </a:solidFill>
              </a:rPr>
              <a:t>EVENT: DOORBELL</a:t>
            </a:r>
            <a:endParaRPr lang="en-US" sz="1300" dirty="0"/>
          </a:p>
          <a:p>
            <a:pPr algn="ctr" indent="0" marL="0">
              <a:buNone/>
            </a:pPr>
            <a:r>
              <a:rPr lang="en-US" sz="1300" dirty="0">
                <a:solidFill>
                  <a:srgbClr val="263238"/>
                </a:solidFill>
              </a:rPr>
              <a:t>CONFIDENCE: 94%</a:t>
            </a:r>
            <a:endParaRPr lang="en-US" sz="1300" dirty="0"/>
          </a:p>
          <a:p>
            <a:pPr algn="ctr" indent="0" marL="0">
              <a:buNone/>
            </a:pPr>
            <a:r>
              <a:rPr lang="en-US" sz="1300" dirty="0">
                <a:solidFill>
                  <a:srgbClr val="263238"/>
                </a:solidFill>
              </a:rPr>
              <a:t>LOCATION: FRONT</a:t>
            </a:r>
            <a:endParaRPr lang="en-US" sz="1300" dirty="0"/>
          </a:p>
          <a:p>
            <a:pPr algn="ctr" indent="0" marL="0">
              <a:buNone/>
            </a:pPr>
            <a:r>
              <a:rPr lang="en-US" sz="1300" dirty="0">
                <a:solidFill>
                  <a:srgbClr val="263238"/>
                </a:solidFill>
              </a:rPr>
              <a:t>PRIORITY: MEDIUM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5989320" y="3657600"/>
            <a:ext cx="4480560" cy="868680"/>
          </a:xfrm>
          <a:prstGeom prst="rect">
            <a:avLst/>
          </a:prstGeom>
          <a:solidFill>
            <a:srgbClr val="E9FBFB"/>
          </a:solidFill>
          <a:ln w="15240">
            <a:solidFill>
              <a:srgbClr val="1DA6A8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16213E"/>
                </a:solidFill>
              </a:rPr>
              <a:t>Goal: understand the event without unnecessarily recording the environment.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1DA6A8"/>
          </a:solidFill>
          <a:ln w="12700">
            <a:solidFill>
              <a:srgbClr val="1DA6A8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0" y="6693408"/>
            <a:ext cx="12191695" cy="164592"/>
          </a:xfrm>
          <a:prstGeom prst="rect">
            <a:avLst/>
          </a:prstGeom>
          <a:solidFill>
            <a:srgbClr val="16213E"/>
          </a:solidFill>
          <a:ln w="12700">
            <a:solidFill>
              <a:srgbClr val="16213E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502920" y="347472"/>
            <a:ext cx="79552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16213E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Three connected product environments</a:t>
            </a:r>
            <a:endParaRPr lang="en-US" sz="2800" dirty="0"/>
          </a:p>
        </p:txBody>
      </p:sp>
      <p:sp>
        <p:nvSpPr>
          <p:cNvPr id="6" name="Text 4"/>
          <p:cNvSpPr/>
          <p:nvPr/>
        </p:nvSpPr>
        <p:spPr>
          <a:xfrm>
            <a:off x="530352" y="832104"/>
            <a:ext cx="89611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65717A"/>
                </a:solidFill>
              </a:rPr>
              <a:t>The platform can begin small and scale through integration.</a:t>
            </a:r>
            <a:endParaRPr lang="en-US" sz="1150" dirty="0"/>
          </a:p>
        </p:txBody>
      </p:sp>
      <p:sp>
        <p:nvSpPr>
          <p:cNvPr id="7" name="Text 5"/>
          <p:cNvSpPr/>
          <p:nvPr/>
        </p:nvSpPr>
        <p:spPr>
          <a:xfrm>
            <a:off x="502920" y="6428232"/>
            <a:ext cx="25603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80" dirty="0">
                <a:solidFill>
                  <a:srgbClr val="65717A"/>
                </a:solidFill>
              </a:rPr>
              <a:t>AccessAI Next Phase</a:t>
            </a:r>
            <a:endParaRPr lang="en-US" sz="780" dirty="0"/>
          </a:p>
        </p:txBody>
      </p:sp>
      <p:sp>
        <p:nvSpPr>
          <p:cNvPr id="8" name="Text 6"/>
          <p:cNvSpPr/>
          <p:nvPr/>
        </p:nvSpPr>
        <p:spPr>
          <a:xfrm>
            <a:off x="11292840" y="6419088"/>
            <a:ext cx="4114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65717A"/>
                </a:solidFill>
              </a:rPr>
              <a:t>10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868680" y="1481328"/>
            <a:ext cx="2971800" cy="548640"/>
          </a:xfrm>
          <a:prstGeom prst="rect">
            <a:avLst/>
          </a:prstGeom>
          <a:solidFill>
            <a:srgbClr val="E9FBFB"/>
          </a:solidFill>
          <a:ln w="13970">
            <a:solidFill>
              <a:srgbClr val="1DA6A8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16213E"/>
                </a:solidFill>
              </a:rPr>
              <a:t>AccessAI Home</a:t>
            </a:r>
            <a:endParaRPr lang="en-US" sz="1700" dirty="0"/>
          </a:p>
        </p:txBody>
      </p:sp>
      <p:sp>
        <p:nvSpPr>
          <p:cNvPr id="10" name="Text 8"/>
          <p:cNvSpPr/>
          <p:nvPr/>
        </p:nvSpPr>
        <p:spPr>
          <a:xfrm>
            <a:off x="1051560" y="2212848"/>
            <a:ext cx="2606040" cy="1645920"/>
          </a:xfrm>
          <a:prstGeom prst="rect">
            <a:avLst/>
          </a:prstGeom>
          <a:solidFill>
            <a:srgbClr val="FFFFFF"/>
          </a:solidFill>
          <a:ln w="13970">
            <a:solidFill>
              <a:srgbClr val="D8E8E8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algn="ctr" indent="0" marL="0">
              <a:buNone/>
            </a:pPr>
            <a:r>
              <a:rPr lang="en-US" sz="1300" dirty="0">
                <a:solidFill>
                  <a:srgbClr val="263238"/>
                </a:solidFill>
              </a:rPr>
              <a:t>Doors</a:t>
            </a:r>
            <a:endParaRPr lang="en-US" sz="1300" dirty="0"/>
          </a:p>
          <a:p>
            <a:pPr algn="ctr" indent="0" marL="0">
              <a:buNone/>
            </a:pPr>
            <a:r>
              <a:rPr lang="en-US" sz="1300" dirty="0">
                <a:solidFill>
                  <a:srgbClr val="263238"/>
                </a:solidFill>
              </a:rPr>
              <a:t>Alarms</a:t>
            </a:r>
            <a:endParaRPr lang="en-US" sz="1300" dirty="0"/>
          </a:p>
          <a:p>
            <a:pPr algn="ctr" indent="0" marL="0">
              <a:buNone/>
            </a:pPr>
            <a:r>
              <a:rPr lang="en-US" sz="1300" dirty="0">
                <a:solidFill>
                  <a:srgbClr val="263238"/>
                </a:solidFill>
              </a:rPr>
              <a:t>Appliances</a:t>
            </a:r>
            <a:endParaRPr lang="en-US" sz="1300" dirty="0"/>
          </a:p>
          <a:p>
            <a:pPr algn="ctr" indent="0" marL="0">
              <a:buNone/>
            </a:pPr>
            <a:r>
              <a:rPr lang="en-US" sz="1300" dirty="0">
                <a:solidFill>
                  <a:srgbClr val="263238"/>
                </a:solidFill>
              </a:rPr>
              <a:t>Bedroom / bath safety</a:t>
            </a:r>
            <a:endParaRPr lang="en-US" sz="1300" dirty="0"/>
          </a:p>
          <a:p>
            <a:pPr algn="ctr" indent="0" marL="0">
              <a:buNone/>
            </a:pPr>
            <a:r>
              <a:rPr lang="en-US" sz="1300" dirty="0">
                <a:solidFill>
                  <a:srgbClr val="263238"/>
                </a:solidFill>
              </a:rPr>
              <a:t>Smart-home devices</a:t>
            </a:r>
            <a:endParaRPr lang="en-US" sz="1300" dirty="0"/>
          </a:p>
        </p:txBody>
      </p:sp>
      <p:sp>
        <p:nvSpPr>
          <p:cNvPr id="11" name="Text 9"/>
          <p:cNvSpPr/>
          <p:nvPr/>
        </p:nvSpPr>
        <p:spPr>
          <a:xfrm>
            <a:off x="4617720" y="1481328"/>
            <a:ext cx="2971800" cy="548640"/>
          </a:xfrm>
          <a:prstGeom prst="rect">
            <a:avLst/>
          </a:prstGeom>
          <a:solidFill>
            <a:srgbClr val="FFF5E3"/>
          </a:solidFill>
          <a:ln w="13970">
            <a:solidFill>
              <a:srgbClr val="FFB000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16213E"/>
                </a:solidFill>
              </a:rPr>
              <a:t>AccessAI Go</a:t>
            </a:r>
            <a:endParaRPr lang="en-US" sz="1700" dirty="0"/>
          </a:p>
        </p:txBody>
      </p:sp>
      <p:sp>
        <p:nvSpPr>
          <p:cNvPr id="12" name="Text 10"/>
          <p:cNvSpPr/>
          <p:nvPr/>
        </p:nvSpPr>
        <p:spPr>
          <a:xfrm>
            <a:off x="4800600" y="2212848"/>
            <a:ext cx="2606040" cy="1645920"/>
          </a:xfrm>
          <a:prstGeom prst="rect">
            <a:avLst/>
          </a:prstGeom>
          <a:solidFill>
            <a:srgbClr val="FFFFFF"/>
          </a:solidFill>
          <a:ln w="13970">
            <a:solidFill>
              <a:srgbClr val="D8E8E8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algn="ctr" indent="0" marL="0">
              <a:buNone/>
            </a:pPr>
            <a:r>
              <a:rPr lang="en-US" sz="1300" dirty="0">
                <a:solidFill>
                  <a:srgbClr val="263238"/>
                </a:solidFill>
              </a:rPr>
              <a:t>Travel</a:t>
            </a:r>
            <a:endParaRPr lang="en-US" sz="1300" dirty="0"/>
          </a:p>
          <a:p>
            <a:pPr algn="ctr" indent="0" marL="0">
              <a:buNone/>
            </a:pPr>
            <a:r>
              <a:rPr lang="en-US" sz="1300" dirty="0">
                <a:solidFill>
                  <a:srgbClr val="263238"/>
                </a:solidFill>
              </a:rPr>
              <a:t>Hotels</a:t>
            </a:r>
            <a:endParaRPr lang="en-US" sz="1300" dirty="0"/>
          </a:p>
          <a:p>
            <a:pPr algn="ctr" indent="0" marL="0">
              <a:buNone/>
            </a:pPr>
            <a:r>
              <a:rPr lang="en-US" sz="1300" dirty="0">
                <a:solidFill>
                  <a:srgbClr val="263238"/>
                </a:solidFill>
              </a:rPr>
              <a:t>Workplaces</a:t>
            </a:r>
            <a:endParaRPr lang="en-US" sz="1300" dirty="0"/>
          </a:p>
          <a:p>
            <a:pPr algn="ctr" indent="0" marL="0">
              <a:buNone/>
            </a:pPr>
            <a:r>
              <a:rPr lang="en-US" sz="1300" dirty="0">
                <a:solidFill>
                  <a:srgbClr val="263238"/>
                </a:solidFill>
              </a:rPr>
              <a:t>Classrooms</a:t>
            </a:r>
            <a:endParaRPr lang="en-US" sz="1300" dirty="0"/>
          </a:p>
          <a:p>
            <a:pPr algn="ctr" indent="0" marL="0">
              <a:buNone/>
            </a:pPr>
            <a:r>
              <a:rPr lang="en-US" sz="1300" dirty="0">
                <a:solidFill>
                  <a:srgbClr val="263238"/>
                </a:solidFill>
              </a:rPr>
              <a:t>Public spaces</a:t>
            </a:r>
            <a:endParaRPr lang="en-US" sz="1300" dirty="0"/>
          </a:p>
        </p:txBody>
      </p:sp>
      <p:sp>
        <p:nvSpPr>
          <p:cNvPr id="13" name="Text 11"/>
          <p:cNvSpPr/>
          <p:nvPr/>
        </p:nvSpPr>
        <p:spPr>
          <a:xfrm>
            <a:off x="8366760" y="1481328"/>
            <a:ext cx="2971800" cy="548640"/>
          </a:xfrm>
          <a:prstGeom prst="rect">
            <a:avLst/>
          </a:prstGeom>
          <a:solidFill>
            <a:srgbClr val="F1EEFF"/>
          </a:solidFill>
          <a:ln w="13970">
            <a:solidFill>
              <a:srgbClr val="7B61FF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16213E"/>
                </a:solidFill>
              </a:rPr>
              <a:t>AccessAI Connect</a:t>
            </a:r>
            <a:endParaRPr lang="en-US" sz="1700" dirty="0"/>
          </a:p>
        </p:txBody>
      </p:sp>
      <p:sp>
        <p:nvSpPr>
          <p:cNvPr id="14" name="Text 12"/>
          <p:cNvSpPr/>
          <p:nvPr/>
        </p:nvSpPr>
        <p:spPr>
          <a:xfrm>
            <a:off x="8549640" y="2212848"/>
            <a:ext cx="2606040" cy="1645920"/>
          </a:xfrm>
          <a:prstGeom prst="rect">
            <a:avLst/>
          </a:prstGeom>
          <a:solidFill>
            <a:srgbClr val="FFFFFF"/>
          </a:solidFill>
          <a:ln w="13970">
            <a:solidFill>
              <a:srgbClr val="D8E8E8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algn="ctr" indent="0" marL="0">
              <a:buNone/>
            </a:pPr>
            <a:r>
              <a:rPr lang="en-US" sz="1300" dirty="0">
                <a:solidFill>
                  <a:srgbClr val="263238"/>
                </a:solidFill>
              </a:rPr>
              <a:t>Secure API</a:t>
            </a:r>
            <a:endParaRPr lang="en-US" sz="1300" dirty="0"/>
          </a:p>
          <a:p>
            <a:pPr algn="ctr" indent="0" marL="0">
              <a:buNone/>
            </a:pPr>
            <a:r>
              <a:rPr lang="en-US" sz="1300" dirty="0">
                <a:solidFill>
                  <a:srgbClr val="263238"/>
                </a:solidFill>
              </a:rPr>
              <a:t>Hotels</a:t>
            </a:r>
            <a:endParaRPr lang="en-US" sz="1300" dirty="0"/>
          </a:p>
          <a:p>
            <a:pPr algn="ctr" indent="0" marL="0">
              <a:buNone/>
            </a:pPr>
            <a:r>
              <a:rPr lang="en-US" sz="1300" dirty="0">
                <a:solidFill>
                  <a:srgbClr val="263238"/>
                </a:solidFill>
              </a:rPr>
              <a:t>Universities</a:t>
            </a:r>
            <a:endParaRPr lang="en-US" sz="1300" dirty="0"/>
          </a:p>
          <a:p>
            <a:pPr algn="ctr" indent="0" marL="0">
              <a:buNone/>
            </a:pPr>
            <a:r>
              <a:rPr lang="en-US" sz="1300" dirty="0">
                <a:solidFill>
                  <a:srgbClr val="263238"/>
                </a:solidFill>
              </a:rPr>
              <a:t>Hospitals</a:t>
            </a:r>
            <a:endParaRPr lang="en-US" sz="1300" dirty="0"/>
          </a:p>
          <a:p>
            <a:pPr algn="ctr" indent="0" marL="0">
              <a:buNone/>
            </a:pPr>
            <a:r>
              <a:rPr lang="en-US" sz="1300" dirty="0">
                <a:solidFill>
                  <a:srgbClr val="263238"/>
                </a:solidFill>
              </a:rPr>
              <a:t>Transportation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2194560" y="4709160"/>
            <a:ext cx="7863840" cy="694944"/>
          </a:xfrm>
          <a:prstGeom prst="rect">
            <a:avLst/>
          </a:prstGeom>
          <a:solidFill>
            <a:srgbClr val="FFF5E3"/>
          </a:solidFill>
          <a:ln w="15240">
            <a:solidFill>
              <a:srgbClr val="FFB000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16213E"/>
                </a:solidFill>
              </a:rPr>
              <a:t>Connect is the long-term platform play: external systems send events, AccessAI handles accessibility.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1DA6A8"/>
          </a:solidFill>
          <a:ln w="12700">
            <a:solidFill>
              <a:srgbClr val="1DA6A8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0" y="6693408"/>
            <a:ext cx="12191695" cy="164592"/>
          </a:xfrm>
          <a:prstGeom prst="rect">
            <a:avLst/>
          </a:prstGeom>
          <a:solidFill>
            <a:srgbClr val="16213E"/>
          </a:solidFill>
          <a:ln w="12700">
            <a:solidFill>
              <a:srgbClr val="16213E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502920" y="347472"/>
            <a:ext cx="79552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16213E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Recommended first prototype</a:t>
            </a:r>
            <a:endParaRPr lang="en-US" sz="2800" dirty="0"/>
          </a:p>
        </p:txBody>
      </p:sp>
      <p:sp>
        <p:nvSpPr>
          <p:cNvPr id="6" name="Text 4"/>
          <p:cNvSpPr/>
          <p:nvPr/>
        </p:nvSpPr>
        <p:spPr>
          <a:xfrm>
            <a:off x="530352" y="832104"/>
            <a:ext cx="89611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65717A"/>
                </a:solidFill>
              </a:rPr>
              <a:t>Use existing devices first; validate the intelligence layer before custom hardware.</a:t>
            </a:r>
            <a:endParaRPr lang="en-US" sz="1150" dirty="0"/>
          </a:p>
        </p:txBody>
      </p:sp>
      <p:sp>
        <p:nvSpPr>
          <p:cNvPr id="7" name="Text 5"/>
          <p:cNvSpPr/>
          <p:nvPr/>
        </p:nvSpPr>
        <p:spPr>
          <a:xfrm>
            <a:off x="502920" y="6428232"/>
            <a:ext cx="25603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80" dirty="0">
                <a:solidFill>
                  <a:srgbClr val="65717A"/>
                </a:solidFill>
              </a:rPr>
              <a:t>AccessAI Next Phase</a:t>
            </a:r>
            <a:endParaRPr lang="en-US" sz="780" dirty="0"/>
          </a:p>
        </p:txBody>
      </p:sp>
      <p:sp>
        <p:nvSpPr>
          <p:cNvPr id="8" name="Text 6"/>
          <p:cNvSpPr/>
          <p:nvPr/>
        </p:nvSpPr>
        <p:spPr>
          <a:xfrm>
            <a:off x="11292840" y="6419088"/>
            <a:ext cx="4114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65717A"/>
                </a:solidFill>
              </a:rPr>
              <a:t>11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566928" y="1389888"/>
            <a:ext cx="1828800" cy="438912"/>
          </a:xfrm>
          <a:prstGeom prst="rect">
            <a:avLst/>
          </a:prstGeom>
          <a:solidFill>
            <a:srgbClr val="E9FBFB"/>
          </a:solidFill>
          <a:ln w="13970">
            <a:solidFill>
              <a:srgbClr val="1DA6A8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16213E"/>
                </a:solidFill>
              </a:rPr>
              <a:t>Input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566928" y="2048256"/>
            <a:ext cx="1828800" cy="1051560"/>
          </a:xfrm>
          <a:prstGeom prst="rect">
            <a:avLst/>
          </a:prstGeom>
          <a:solidFill>
            <a:srgbClr val="FFFFFF"/>
          </a:solidFill>
          <a:ln w="13970">
            <a:solidFill>
              <a:srgbClr val="D8E8E8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algn="ctr" indent="0" marL="0">
              <a:buNone/>
            </a:pPr>
            <a:r>
              <a:rPr lang="en-US" sz="1200" dirty="0">
                <a:solidFill>
                  <a:srgbClr val="263238"/>
                </a:solidFill>
              </a:rPr>
              <a:t>Microphone</a:t>
            </a:r>
            <a:endParaRPr lang="en-US" sz="1200" dirty="0"/>
          </a:p>
          <a:p>
            <a:pPr algn="ctr" indent="0" marL="0">
              <a:buNone/>
            </a:pPr>
            <a:r>
              <a:rPr lang="en-US" sz="1200" dirty="0">
                <a:solidFill>
                  <a:srgbClr val="263238"/>
                </a:solidFill>
              </a:rPr>
              <a:t>Door sensor</a:t>
            </a:r>
            <a:endParaRPr lang="en-US" sz="1200" dirty="0"/>
          </a:p>
          <a:p>
            <a:pPr algn="ctr" indent="0" marL="0">
              <a:buNone/>
            </a:pPr>
            <a:r>
              <a:rPr lang="en-US" sz="1200" dirty="0">
                <a:solidFill>
                  <a:srgbClr val="263238"/>
                </a:solidFill>
              </a:rPr>
              <a:t>Phone sensors</a:t>
            </a:r>
            <a:endParaRPr lang="en-US" sz="1200" dirty="0"/>
          </a:p>
        </p:txBody>
      </p:sp>
      <p:sp>
        <p:nvSpPr>
          <p:cNvPr id="11" name="Shape 9"/>
          <p:cNvSpPr/>
          <p:nvPr/>
        </p:nvSpPr>
        <p:spPr>
          <a:xfrm>
            <a:off x="2450592" y="2578608"/>
            <a:ext cx="365760" cy="0"/>
          </a:xfrm>
          <a:prstGeom prst="line">
            <a:avLst/>
          </a:prstGeom>
          <a:noFill/>
          <a:ln w="20320">
            <a:solidFill>
              <a:srgbClr val="65717A"/>
            </a:solidFill>
            <a:prstDash val="solid"/>
            <a:headEnd type="none"/>
            <a:tailEnd type="triangle"/>
          </a:ln>
        </p:spPr>
      </p:sp>
      <p:sp>
        <p:nvSpPr>
          <p:cNvPr id="12" name="Text 10"/>
          <p:cNvSpPr/>
          <p:nvPr/>
        </p:nvSpPr>
        <p:spPr>
          <a:xfrm>
            <a:off x="2898648" y="1389888"/>
            <a:ext cx="1828800" cy="438912"/>
          </a:xfrm>
          <a:prstGeom prst="rect">
            <a:avLst/>
          </a:prstGeom>
          <a:solidFill>
            <a:srgbClr val="FFF5E3"/>
          </a:solidFill>
          <a:ln w="13970">
            <a:solidFill>
              <a:srgbClr val="FFB000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16213E"/>
                </a:solidFill>
              </a:rPr>
              <a:t>Edge AI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2898648" y="2048256"/>
            <a:ext cx="1828800" cy="1051560"/>
          </a:xfrm>
          <a:prstGeom prst="rect">
            <a:avLst/>
          </a:prstGeom>
          <a:solidFill>
            <a:srgbClr val="FFFFFF"/>
          </a:solidFill>
          <a:ln w="13970">
            <a:solidFill>
              <a:srgbClr val="D8E8E8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algn="ctr" indent="0" marL="0">
              <a:buNone/>
            </a:pPr>
            <a:r>
              <a:rPr lang="en-US" sz="1200" dirty="0">
                <a:solidFill>
                  <a:srgbClr val="263238"/>
                </a:solidFill>
              </a:rPr>
              <a:t>Classify sound</a:t>
            </a:r>
            <a:endParaRPr lang="en-US" sz="1200" dirty="0"/>
          </a:p>
          <a:p>
            <a:pPr algn="ctr" indent="0" marL="0">
              <a:buNone/>
            </a:pPr>
            <a:r>
              <a:rPr lang="en-US" sz="1200" dirty="0">
                <a:solidFill>
                  <a:srgbClr val="263238"/>
                </a:solidFill>
              </a:rPr>
              <a:t>Score confidence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4782312" y="2578608"/>
            <a:ext cx="365760" cy="0"/>
          </a:xfrm>
          <a:prstGeom prst="line">
            <a:avLst/>
          </a:prstGeom>
          <a:noFill/>
          <a:ln w="20320">
            <a:solidFill>
              <a:srgbClr val="65717A"/>
            </a:solidFill>
            <a:prstDash val="solid"/>
            <a:headEnd type="none"/>
            <a:tailEnd type="triangle"/>
          </a:ln>
        </p:spPr>
      </p:sp>
      <p:sp>
        <p:nvSpPr>
          <p:cNvPr id="15" name="Text 13"/>
          <p:cNvSpPr/>
          <p:nvPr/>
        </p:nvSpPr>
        <p:spPr>
          <a:xfrm>
            <a:off x="5230368" y="1389888"/>
            <a:ext cx="1828800" cy="438912"/>
          </a:xfrm>
          <a:prstGeom prst="rect">
            <a:avLst/>
          </a:prstGeom>
          <a:solidFill>
            <a:srgbClr val="E9FBFB"/>
          </a:solidFill>
          <a:ln w="13970">
            <a:solidFill>
              <a:srgbClr val="1DA6A8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16213E"/>
                </a:solidFill>
              </a:rPr>
              <a:t>Event data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5230368" y="2048256"/>
            <a:ext cx="1828800" cy="1051560"/>
          </a:xfrm>
          <a:prstGeom prst="rect">
            <a:avLst/>
          </a:prstGeom>
          <a:solidFill>
            <a:srgbClr val="FFFFFF"/>
          </a:solidFill>
          <a:ln w="13970">
            <a:solidFill>
              <a:srgbClr val="D8E8E8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algn="ctr" indent="0" marL="0">
              <a:buNone/>
            </a:pPr>
            <a:r>
              <a:rPr lang="en-US" sz="1200" dirty="0">
                <a:solidFill>
                  <a:srgbClr val="263238"/>
                </a:solidFill>
              </a:rPr>
              <a:t>Type</a:t>
            </a:r>
            <a:endParaRPr lang="en-US" sz="1200" dirty="0"/>
          </a:p>
          <a:p>
            <a:pPr algn="ctr" indent="0" marL="0">
              <a:buNone/>
            </a:pPr>
            <a:r>
              <a:rPr lang="en-US" sz="1200" dirty="0">
                <a:solidFill>
                  <a:srgbClr val="263238"/>
                </a:solidFill>
              </a:rPr>
              <a:t>Duration</a:t>
            </a:r>
            <a:endParaRPr lang="en-US" sz="1200" dirty="0"/>
          </a:p>
          <a:p>
            <a:pPr algn="ctr" indent="0" marL="0">
              <a:buNone/>
            </a:pPr>
            <a:r>
              <a:rPr lang="en-US" sz="1200" dirty="0">
                <a:solidFill>
                  <a:srgbClr val="263238"/>
                </a:solidFill>
              </a:rPr>
              <a:t>Direction</a:t>
            </a:r>
            <a:endParaRPr lang="en-US" sz="1200" dirty="0"/>
          </a:p>
        </p:txBody>
      </p:sp>
      <p:sp>
        <p:nvSpPr>
          <p:cNvPr id="17" name="Shape 15"/>
          <p:cNvSpPr/>
          <p:nvPr/>
        </p:nvSpPr>
        <p:spPr>
          <a:xfrm>
            <a:off x="7114032" y="2578608"/>
            <a:ext cx="365760" cy="0"/>
          </a:xfrm>
          <a:prstGeom prst="line">
            <a:avLst/>
          </a:prstGeom>
          <a:noFill/>
          <a:ln w="20320">
            <a:solidFill>
              <a:srgbClr val="65717A"/>
            </a:solidFill>
            <a:prstDash val="solid"/>
            <a:headEnd type="none"/>
            <a:tailEnd type="triangle"/>
          </a:ln>
        </p:spPr>
      </p:sp>
      <p:sp>
        <p:nvSpPr>
          <p:cNvPr id="18" name="Text 16"/>
          <p:cNvSpPr/>
          <p:nvPr/>
        </p:nvSpPr>
        <p:spPr>
          <a:xfrm>
            <a:off x="7562088" y="1389888"/>
            <a:ext cx="1828800" cy="438912"/>
          </a:xfrm>
          <a:prstGeom prst="rect">
            <a:avLst/>
          </a:prstGeom>
          <a:solidFill>
            <a:srgbClr val="FFF5E3"/>
          </a:solidFill>
          <a:ln w="13970">
            <a:solidFill>
              <a:srgbClr val="FFB000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16213E"/>
                </a:solidFill>
              </a:rPr>
              <a:t>Intelligence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7562088" y="2048256"/>
            <a:ext cx="1828800" cy="1051560"/>
          </a:xfrm>
          <a:prstGeom prst="rect">
            <a:avLst/>
          </a:prstGeom>
          <a:solidFill>
            <a:srgbClr val="FFFFFF"/>
          </a:solidFill>
          <a:ln w="13970">
            <a:solidFill>
              <a:srgbClr val="D8E8E8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algn="ctr" indent="0" marL="0">
              <a:buNone/>
            </a:pPr>
            <a:r>
              <a:rPr lang="en-US" sz="1200" dirty="0">
                <a:solidFill>
                  <a:srgbClr val="263238"/>
                </a:solidFill>
              </a:rPr>
              <a:t>Context</a:t>
            </a:r>
            <a:endParaRPr lang="en-US" sz="1200" dirty="0"/>
          </a:p>
          <a:p>
            <a:pPr algn="ctr" indent="0" marL="0">
              <a:buNone/>
            </a:pPr>
            <a:r>
              <a:rPr lang="en-US" sz="1200" dirty="0">
                <a:solidFill>
                  <a:srgbClr val="263238"/>
                </a:solidFill>
              </a:rPr>
              <a:t>Priority</a:t>
            </a:r>
            <a:endParaRPr lang="en-US" sz="1200" dirty="0"/>
          </a:p>
          <a:p>
            <a:pPr algn="ctr" indent="0" marL="0">
              <a:buNone/>
            </a:pPr>
            <a:r>
              <a:rPr lang="en-US" sz="1200" dirty="0">
                <a:solidFill>
                  <a:srgbClr val="263238"/>
                </a:solidFill>
              </a:rPr>
              <a:t>User profile</a:t>
            </a:r>
            <a:endParaRPr lang="en-US" sz="1200" dirty="0"/>
          </a:p>
        </p:txBody>
      </p:sp>
      <p:sp>
        <p:nvSpPr>
          <p:cNvPr id="20" name="Shape 18"/>
          <p:cNvSpPr/>
          <p:nvPr/>
        </p:nvSpPr>
        <p:spPr>
          <a:xfrm>
            <a:off x="9445752" y="2578608"/>
            <a:ext cx="365760" cy="0"/>
          </a:xfrm>
          <a:prstGeom prst="line">
            <a:avLst/>
          </a:prstGeom>
          <a:noFill/>
          <a:ln w="20320">
            <a:solidFill>
              <a:srgbClr val="65717A"/>
            </a:solidFill>
            <a:prstDash val="solid"/>
            <a:headEnd type="none"/>
            <a:tailEnd type="triangle"/>
          </a:ln>
        </p:spPr>
      </p:sp>
      <p:sp>
        <p:nvSpPr>
          <p:cNvPr id="21" name="Text 19"/>
          <p:cNvSpPr/>
          <p:nvPr/>
        </p:nvSpPr>
        <p:spPr>
          <a:xfrm>
            <a:off x="9893808" y="1389888"/>
            <a:ext cx="1828800" cy="438912"/>
          </a:xfrm>
          <a:prstGeom prst="rect">
            <a:avLst/>
          </a:prstGeom>
          <a:solidFill>
            <a:srgbClr val="E9FBFB"/>
          </a:solidFill>
          <a:ln w="13970">
            <a:solidFill>
              <a:srgbClr val="1DA6A8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16213E"/>
                </a:solidFill>
              </a:rPr>
              <a:t>Output</a:t>
            </a:r>
            <a:endParaRPr lang="en-US" sz="1400" dirty="0"/>
          </a:p>
        </p:txBody>
      </p:sp>
      <p:sp>
        <p:nvSpPr>
          <p:cNvPr id="22" name="Text 20"/>
          <p:cNvSpPr/>
          <p:nvPr/>
        </p:nvSpPr>
        <p:spPr>
          <a:xfrm>
            <a:off x="9893808" y="2048256"/>
            <a:ext cx="1828800" cy="1051560"/>
          </a:xfrm>
          <a:prstGeom prst="rect">
            <a:avLst/>
          </a:prstGeom>
          <a:solidFill>
            <a:srgbClr val="FFFFFF"/>
          </a:solidFill>
          <a:ln w="13970">
            <a:solidFill>
              <a:srgbClr val="D8E8E8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algn="ctr" indent="0" marL="0">
              <a:buNone/>
            </a:pPr>
            <a:r>
              <a:rPr lang="en-US" sz="1200" dirty="0">
                <a:solidFill>
                  <a:srgbClr val="263238"/>
                </a:solidFill>
              </a:rPr>
              <a:t>Haptic</a:t>
            </a:r>
            <a:endParaRPr lang="en-US" sz="1200" dirty="0"/>
          </a:p>
          <a:p>
            <a:pPr algn="ctr" indent="0" marL="0">
              <a:buNone/>
            </a:pPr>
            <a:r>
              <a:rPr lang="en-US" sz="1200" dirty="0">
                <a:solidFill>
                  <a:srgbClr val="263238"/>
                </a:solidFill>
              </a:rPr>
              <a:t>Text</a:t>
            </a:r>
            <a:endParaRPr lang="en-US" sz="1200" dirty="0"/>
          </a:p>
          <a:p>
            <a:pPr algn="ctr" indent="0" marL="0">
              <a:buNone/>
            </a:pPr>
            <a:r>
              <a:rPr lang="en-US" sz="1200" dirty="0">
                <a:solidFill>
                  <a:srgbClr val="263238"/>
                </a:solidFill>
              </a:rPr>
              <a:t>Braille</a:t>
            </a:r>
            <a:endParaRPr lang="en-US" sz="1200" dirty="0"/>
          </a:p>
          <a:p>
            <a:pPr algn="ctr" indent="0" marL="0">
              <a:buNone/>
            </a:pPr>
            <a:r>
              <a:rPr lang="en-US" sz="1200" dirty="0">
                <a:solidFill>
                  <a:srgbClr val="263238"/>
                </a:solidFill>
              </a:rPr>
              <a:t>Smart devices</a:t>
            </a:r>
            <a:endParaRPr lang="en-US" sz="1200" dirty="0"/>
          </a:p>
        </p:txBody>
      </p:sp>
      <p:sp>
        <p:nvSpPr>
          <p:cNvPr id="23" name="Text 21"/>
          <p:cNvSpPr/>
          <p:nvPr/>
        </p:nvSpPr>
        <p:spPr>
          <a:xfrm>
            <a:off x="1143000" y="4343400"/>
            <a:ext cx="9875520" cy="713232"/>
          </a:xfrm>
          <a:prstGeom prst="rect">
            <a:avLst/>
          </a:prstGeom>
          <a:solidFill>
            <a:srgbClr val="F1EEFF"/>
          </a:solidFill>
          <a:ln w="13970">
            <a:solidFill>
              <a:srgbClr val="7B61FF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16213E"/>
                </a:solidFill>
              </a:rPr>
              <a:t>Prototype event set: smoke/fire alarm, CO alarm, door activity, doorbell, phone, name called, appliance timer, vehicle horn, siren, running water.</a:t>
            </a:r>
            <a:endParaRPr lang="en-US" sz="1400" dirty="0"/>
          </a:p>
        </p:txBody>
      </p:sp>
      <p:sp>
        <p:nvSpPr>
          <p:cNvPr id="24" name="Text 22"/>
          <p:cNvSpPr/>
          <p:nvPr/>
        </p:nvSpPr>
        <p:spPr>
          <a:xfrm>
            <a:off x="2194560" y="5486400"/>
            <a:ext cx="7772400" cy="502920"/>
          </a:xfrm>
          <a:prstGeom prst="rect">
            <a:avLst/>
          </a:prstGeom>
          <a:solidFill>
            <a:srgbClr val="E9FBFB"/>
          </a:solidFill>
          <a:ln w="15240">
            <a:solidFill>
              <a:srgbClr val="1DA6A8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16213E"/>
                </a:solidFill>
              </a:rPr>
              <a:t>Reliability before feature count: ten high-value events done well beat one hundred unreliable detections.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1DA6A8"/>
          </a:solidFill>
          <a:ln w="12700">
            <a:solidFill>
              <a:srgbClr val="1DA6A8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0" y="6693408"/>
            <a:ext cx="12191695" cy="164592"/>
          </a:xfrm>
          <a:prstGeom prst="rect">
            <a:avLst/>
          </a:prstGeom>
          <a:solidFill>
            <a:srgbClr val="16213E"/>
          </a:solidFill>
          <a:ln w="12700">
            <a:solidFill>
              <a:srgbClr val="16213E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502920" y="347472"/>
            <a:ext cx="79552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16213E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Development roadmap</a:t>
            </a:r>
            <a:endParaRPr lang="en-US" sz="2800" dirty="0"/>
          </a:p>
        </p:txBody>
      </p:sp>
      <p:sp>
        <p:nvSpPr>
          <p:cNvPr id="6" name="Text 4"/>
          <p:cNvSpPr/>
          <p:nvPr/>
        </p:nvSpPr>
        <p:spPr>
          <a:xfrm>
            <a:off x="530352" y="832104"/>
            <a:ext cx="89611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65717A"/>
                </a:solidFill>
              </a:rPr>
              <a:t>A staged plan lowers risk and keeps the user experience central.</a:t>
            </a:r>
            <a:endParaRPr lang="en-US" sz="1150" dirty="0"/>
          </a:p>
        </p:txBody>
      </p:sp>
      <p:sp>
        <p:nvSpPr>
          <p:cNvPr id="7" name="Text 5"/>
          <p:cNvSpPr/>
          <p:nvPr/>
        </p:nvSpPr>
        <p:spPr>
          <a:xfrm>
            <a:off x="502920" y="6428232"/>
            <a:ext cx="25603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80" dirty="0">
                <a:solidFill>
                  <a:srgbClr val="65717A"/>
                </a:solidFill>
              </a:rPr>
              <a:t>AccessAI Next Phase</a:t>
            </a:r>
            <a:endParaRPr lang="en-US" sz="780" dirty="0"/>
          </a:p>
        </p:txBody>
      </p:sp>
      <p:sp>
        <p:nvSpPr>
          <p:cNvPr id="8" name="Text 6"/>
          <p:cNvSpPr/>
          <p:nvPr/>
        </p:nvSpPr>
        <p:spPr>
          <a:xfrm>
            <a:off x="11292840" y="6419088"/>
            <a:ext cx="4114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65717A"/>
                </a:solidFill>
              </a:rPr>
              <a:t>12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502920" y="1298448"/>
            <a:ext cx="13258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200" b="1" dirty="0">
                <a:solidFill>
                  <a:srgbClr val="1DA6A8"/>
                </a:solidFill>
              </a:rPr>
              <a:t>1</a:t>
            </a:r>
            <a:endParaRPr lang="en-US" sz="4200" dirty="0"/>
          </a:p>
        </p:txBody>
      </p:sp>
      <p:sp>
        <p:nvSpPr>
          <p:cNvPr id="10" name="Text 8"/>
          <p:cNvSpPr/>
          <p:nvPr/>
        </p:nvSpPr>
        <p:spPr>
          <a:xfrm>
            <a:off x="365760" y="2103120"/>
            <a:ext cx="1600200" cy="420624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16213E"/>
                </a:solidFill>
              </a:rPr>
              <a:t>Recognition</a:t>
            </a:r>
            <a:endParaRPr lang="en-US" sz="1050" dirty="0"/>
          </a:p>
        </p:txBody>
      </p:sp>
      <p:sp>
        <p:nvSpPr>
          <p:cNvPr id="11" name="Text 9"/>
          <p:cNvSpPr/>
          <p:nvPr/>
        </p:nvSpPr>
        <p:spPr>
          <a:xfrm>
            <a:off x="411480" y="2743200"/>
            <a:ext cx="1417320" cy="749808"/>
          </a:xfrm>
          <a:prstGeom prst="rect">
            <a:avLst/>
          </a:prstGeom>
          <a:solidFill>
            <a:srgbClr val="FFFFFF"/>
          </a:solidFill>
          <a:ln w="13970">
            <a:solidFill>
              <a:srgbClr val="D8E8E8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algn="ctr" indent="0" marL="0">
              <a:buNone/>
            </a:pPr>
            <a:r>
              <a:rPr lang="en-US" sz="1050" dirty="0">
                <a:solidFill>
                  <a:srgbClr val="263238"/>
                </a:solidFill>
              </a:rPr>
              <a:t>High-value event detection</a:t>
            </a:r>
            <a:endParaRPr lang="en-US" sz="1050" dirty="0"/>
          </a:p>
        </p:txBody>
      </p:sp>
      <p:sp>
        <p:nvSpPr>
          <p:cNvPr id="12" name="Shape 10"/>
          <p:cNvSpPr/>
          <p:nvPr/>
        </p:nvSpPr>
        <p:spPr>
          <a:xfrm>
            <a:off x="1819656" y="1700784"/>
            <a:ext cx="292608" cy="0"/>
          </a:xfrm>
          <a:prstGeom prst="line">
            <a:avLst/>
          </a:prstGeom>
          <a:noFill/>
          <a:ln w="20320">
            <a:solidFill>
              <a:srgbClr val="65717A"/>
            </a:solidFill>
            <a:prstDash val="solid"/>
            <a:headEnd type="none"/>
            <a:tailEnd type="triangle"/>
          </a:ln>
        </p:spPr>
      </p:sp>
      <p:sp>
        <p:nvSpPr>
          <p:cNvPr id="13" name="Text 11"/>
          <p:cNvSpPr/>
          <p:nvPr/>
        </p:nvSpPr>
        <p:spPr>
          <a:xfrm>
            <a:off x="2130552" y="1298448"/>
            <a:ext cx="13258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200" b="1" dirty="0">
                <a:solidFill>
                  <a:srgbClr val="1DA6A8"/>
                </a:solidFill>
              </a:rPr>
              <a:t>2</a:t>
            </a:r>
            <a:endParaRPr lang="en-US" sz="4200" dirty="0"/>
          </a:p>
        </p:txBody>
      </p:sp>
      <p:sp>
        <p:nvSpPr>
          <p:cNvPr id="14" name="Text 12"/>
          <p:cNvSpPr/>
          <p:nvPr/>
        </p:nvSpPr>
        <p:spPr>
          <a:xfrm>
            <a:off x="1993392" y="2103120"/>
            <a:ext cx="1600200" cy="420624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16213E"/>
                </a:solidFill>
              </a:rPr>
              <a:t>Haptic language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2039112" y="2743200"/>
            <a:ext cx="1417320" cy="749808"/>
          </a:xfrm>
          <a:prstGeom prst="rect">
            <a:avLst/>
          </a:prstGeom>
          <a:solidFill>
            <a:srgbClr val="FFFFFF"/>
          </a:solidFill>
          <a:ln w="13970">
            <a:solidFill>
              <a:srgbClr val="D8E8E8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algn="ctr" indent="0" marL="0">
              <a:buNone/>
            </a:pPr>
            <a:r>
              <a:rPr lang="en-US" sz="1050" dirty="0">
                <a:solidFill>
                  <a:srgbClr val="263238"/>
                </a:solidFill>
              </a:rPr>
              <a:t>Tactile patterns with users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447288" y="1700784"/>
            <a:ext cx="292608" cy="0"/>
          </a:xfrm>
          <a:prstGeom prst="line">
            <a:avLst/>
          </a:prstGeom>
          <a:noFill/>
          <a:ln w="20320">
            <a:solidFill>
              <a:srgbClr val="65717A"/>
            </a:solidFill>
            <a:prstDash val="solid"/>
            <a:headEnd type="none"/>
            <a:tailEnd type="triangle"/>
          </a:ln>
        </p:spPr>
      </p:sp>
      <p:sp>
        <p:nvSpPr>
          <p:cNvPr id="17" name="Text 15"/>
          <p:cNvSpPr/>
          <p:nvPr/>
        </p:nvSpPr>
        <p:spPr>
          <a:xfrm>
            <a:off x="3758184" y="1298448"/>
            <a:ext cx="13258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200" b="1" dirty="0">
                <a:solidFill>
                  <a:srgbClr val="1DA6A8"/>
                </a:solidFill>
              </a:rPr>
              <a:t>3</a:t>
            </a:r>
            <a:endParaRPr lang="en-US" sz="4200" dirty="0"/>
          </a:p>
        </p:txBody>
      </p:sp>
      <p:sp>
        <p:nvSpPr>
          <p:cNvPr id="18" name="Text 16"/>
          <p:cNvSpPr/>
          <p:nvPr/>
        </p:nvSpPr>
        <p:spPr>
          <a:xfrm>
            <a:off x="3621024" y="2103120"/>
            <a:ext cx="1600200" cy="420624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16213E"/>
                </a:solidFill>
              </a:rPr>
              <a:t>Personalization</a:t>
            </a:r>
            <a:endParaRPr lang="en-US" sz="1050" dirty="0"/>
          </a:p>
        </p:txBody>
      </p:sp>
      <p:sp>
        <p:nvSpPr>
          <p:cNvPr id="19" name="Text 17"/>
          <p:cNvSpPr/>
          <p:nvPr/>
        </p:nvSpPr>
        <p:spPr>
          <a:xfrm>
            <a:off x="3666744" y="2743200"/>
            <a:ext cx="1417320" cy="749808"/>
          </a:xfrm>
          <a:prstGeom prst="rect">
            <a:avLst/>
          </a:prstGeom>
          <a:solidFill>
            <a:srgbClr val="FFFFFF"/>
          </a:solidFill>
          <a:ln w="13970">
            <a:solidFill>
              <a:srgbClr val="D8E8E8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algn="ctr" indent="0" marL="0">
              <a:buNone/>
            </a:pPr>
            <a:r>
              <a:rPr lang="en-US" sz="1050" dirty="0">
                <a:solidFill>
                  <a:srgbClr val="263238"/>
                </a:solidFill>
              </a:rPr>
              <a:t>User rules and preferences</a:t>
            </a:r>
            <a:endParaRPr lang="en-US" sz="1050" dirty="0"/>
          </a:p>
        </p:txBody>
      </p:sp>
      <p:sp>
        <p:nvSpPr>
          <p:cNvPr id="20" name="Shape 18"/>
          <p:cNvSpPr/>
          <p:nvPr/>
        </p:nvSpPr>
        <p:spPr>
          <a:xfrm>
            <a:off x="5074920" y="1700784"/>
            <a:ext cx="292608" cy="0"/>
          </a:xfrm>
          <a:prstGeom prst="line">
            <a:avLst/>
          </a:prstGeom>
          <a:noFill/>
          <a:ln w="20320">
            <a:solidFill>
              <a:srgbClr val="65717A"/>
            </a:solidFill>
            <a:prstDash val="solid"/>
            <a:headEnd type="none"/>
            <a:tailEnd type="triangle"/>
          </a:ln>
        </p:spPr>
      </p:sp>
      <p:sp>
        <p:nvSpPr>
          <p:cNvPr id="21" name="Text 19"/>
          <p:cNvSpPr/>
          <p:nvPr/>
        </p:nvSpPr>
        <p:spPr>
          <a:xfrm>
            <a:off x="5385816" y="1298448"/>
            <a:ext cx="13258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200" b="1" dirty="0">
                <a:solidFill>
                  <a:srgbClr val="FFB000"/>
                </a:solidFill>
              </a:rPr>
              <a:t>4</a:t>
            </a:r>
            <a:endParaRPr lang="en-US" sz="4200" dirty="0"/>
          </a:p>
        </p:txBody>
      </p:sp>
      <p:sp>
        <p:nvSpPr>
          <p:cNvPr id="22" name="Text 20"/>
          <p:cNvSpPr/>
          <p:nvPr/>
        </p:nvSpPr>
        <p:spPr>
          <a:xfrm>
            <a:off x="5248656" y="2103120"/>
            <a:ext cx="1600200" cy="420624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16213E"/>
                </a:solidFill>
              </a:rPr>
              <a:t>Direction</a:t>
            </a:r>
            <a:endParaRPr lang="en-US" sz="1050" dirty="0"/>
          </a:p>
        </p:txBody>
      </p:sp>
      <p:sp>
        <p:nvSpPr>
          <p:cNvPr id="23" name="Text 21"/>
          <p:cNvSpPr/>
          <p:nvPr/>
        </p:nvSpPr>
        <p:spPr>
          <a:xfrm>
            <a:off x="5294376" y="2743200"/>
            <a:ext cx="1417320" cy="749808"/>
          </a:xfrm>
          <a:prstGeom prst="rect">
            <a:avLst/>
          </a:prstGeom>
          <a:solidFill>
            <a:srgbClr val="FFFFFF"/>
          </a:solidFill>
          <a:ln w="13970">
            <a:solidFill>
              <a:srgbClr val="D8E8E8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algn="ctr" indent="0" marL="0">
              <a:buNone/>
            </a:pPr>
            <a:r>
              <a:rPr lang="en-US" sz="1050" dirty="0">
                <a:solidFill>
                  <a:srgbClr val="263238"/>
                </a:solidFill>
              </a:rPr>
              <a:t>Spatial haptic awareness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6702552" y="1700784"/>
            <a:ext cx="292608" cy="0"/>
          </a:xfrm>
          <a:prstGeom prst="line">
            <a:avLst/>
          </a:prstGeom>
          <a:noFill/>
          <a:ln w="20320">
            <a:solidFill>
              <a:srgbClr val="65717A"/>
            </a:solidFill>
            <a:prstDash val="solid"/>
            <a:headEnd type="none"/>
            <a:tailEnd type="triangle"/>
          </a:ln>
        </p:spPr>
      </p:sp>
      <p:sp>
        <p:nvSpPr>
          <p:cNvPr id="25" name="Text 23"/>
          <p:cNvSpPr/>
          <p:nvPr/>
        </p:nvSpPr>
        <p:spPr>
          <a:xfrm>
            <a:off x="7013448" y="1298448"/>
            <a:ext cx="13258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200" b="1" dirty="0">
                <a:solidFill>
                  <a:srgbClr val="FFB000"/>
                </a:solidFill>
              </a:rPr>
              <a:t>5</a:t>
            </a:r>
            <a:endParaRPr lang="en-US" sz="4200" dirty="0"/>
          </a:p>
        </p:txBody>
      </p:sp>
      <p:sp>
        <p:nvSpPr>
          <p:cNvPr id="26" name="Text 24"/>
          <p:cNvSpPr/>
          <p:nvPr/>
        </p:nvSpPr>
        <p:spPr>
          <a:xfrm>
            <a:off x="6876288" y="2103120"/>
            <a:ext cx="1600200" cy="420624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16213E"/>
                </a:solidFill>
              </a:rPr>
              <a:t>Braille integration</a:t>
            </a:r>
            <a:endParaRPr lang="en-US" sz="1050" dirty="0"/>
          </a:p>
        </p:txBody>
      </p:sp>
      <p:sp>
        <p:nvSpPr>
          <p:cNvPr id="27" name="Text 25"/>
          <p:cNvSpPr/>
          <p:nvPr/>
        </p:nvSpPr>
        <p:spPr>
          <a:xfrm>
            <a:off x="6922008" y="2743200"/>
            <a:ext cx="1417320" cy="749808"/>
          </a:xfrm>
          <a:prstGeom prst="rect">
            <a:avLst/>
          </a:prstGeom>
          <a:solidFill>
            <a:srgbClr val="FFFFFF"/>
          </a:solidFill>
          <a:ln w="13970">
            <a:solidFill>
              <a:srgbClr val="D8E8E8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algn="ctr" indent="0" marL="0">
              <a:buNone/>
            </a:pPr>
            <a:r>
              <a:rPr lang="en-US" sz="1050" dirty="0">
                <a:solidFill>
                  <a:srgbClr val="263238"/>
                </a:solidFill>
              </a:rPr>
              <a:t>DeafBlind detail layer</a:t>
            </a:r>
            <a:endParaRPr lang="en-US" sz="1050" dirty="0"/>
          </a:p>
        </p:txBody>
      </p:sp>
      <p:sp>
        <p:nvSpPr>
          <p:cNvPr id="28" name="Shape 26"/>
          <p:cNvSpPr/>
          <p:nvPr/>
        </p:nvSpPr>
        <p:spPr>
          <a:xfrm>
            <a:off x="8330184" y="1700784"/>
            <a:ext cx="292608" cy="0"/>
          </a:xfrm>
          <a:prstGeom prst="line">
            <a:avLst/>
          </a:prstGeom>
          <a:noFill/>
          <a:ln w="20320">
            <a:solidFill>
              <a:srgbClr val="65717A"/>
            </a:solidFill>
            <a:prstDash val="solid"/>
            <a:headEnd type="none"/>
            <a:tailEnd type="triangle"/>
          </a:ln>
        </p:spPr>
      </p:sp>
      <p:sp>
        <p:nvSpPr>
          <p:cNvPr id="29" name="Text 27"/>
          <p:cNvSpPr/>
          <p:nvPr/>
        </p:nvSpPr>
        <p:spPr>
          <a:xfrm>
            <a:off x="8641080" y="1298448"/>
            <a:ext cx="13258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200" b="1" dirty="0">
                <a:solidFill>
                  <a:srgbClr val="7B61FF"/>
                </a:solidFill>
              </a:rPr>
              <a:t>6</a:t>
            </a:r>
            <a:endParaRPr lang="en-US" sz="4200" dirty="0"/>
          </a:p>
        </p:txBody>
      </p:sp>
      <p:sp>
        <p:nvSpPr>
          <p:cNvPr id="30" name="Text 28"/>
          <p:cNvSpPr/>
          <p:nvPr/>
        </p:nvSpPr>
        <p:spPr>
          <a:xfrm>
            <a:off x="8503920" y="2103120"/>
            <a:ext cx="1600200" cy="420624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16213E"/>
                </a:solidFill>
              </a:rPr>
              <a:t>Connected systems</a:t>
            </a:r>
            <a:endParaRPr lang="en-US" sz="1050" dirty="0"/>
          </a:p>
        </p:txBody>
      </p:sp>
      <p:sp>
        <p:nvSpPr>
          <p:cNvPr id="31" name="Text 29"/>
          <p:cNvSpPr/>
          <p:nvPr/>
        </p:nvSpPr>
        <p:spPr>
          <a:xfrm>
            <a:off x="8549640" y="2743200"/>
            <a:ext cx="1417320" cy="749808"/>
          </a:xfrm>
          <a:prstGeom prst="rect">
            <a:avLst/>
          </a:prstGeom>
          <a:solidFill>
            <a:srgbClr val="FFFFFF"/>
          </a:solidFill>
          <a:ln w="13970">
            <a:solidFill>
              <a:srgbClr val="D8E8E8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algn="ctr" indent="0" marL="0">
              <a:buNone/>
            </a:pPr>
            <a:r>
              <a:rPr lang="en-US" sz="1050" dirty="0">
                <a:solidFill>
                  <a:srgbClr val="263238"/>
                </a:solidFill>
              </a:rPr>
              <a:t>APIs and partner events</a:t>
            </a:r>
            <a:endParaRPr lang="en-US" sz="1050" dirty="0"/>
          </a:p>
        </p:txBody>
      </p:sp>
      <p:sp>
        <p:nvSpPr>
          <p:cNvPr id="32" name="Shape 30"/>
          <p:cNvSpPr/>
          <p:nvPr/>
        </p:nvSpPr>
        <p:spPr>
          <a:xfrm>
            <a:off x="9957816" y="1700784"/>
            <a:ext cx="292608" cy="0"/>
          </a:xfrm>
          <a:prstGeom prst="line">
            <a:avLst/>
          </a:prstGeom>
          <a:noFill/>
          <a:ln w="20320">
            <a:solidFill>
              <a:srgbClr val="65717A"/>
            </a:solidFill>
            <a:prstDash val="solid"/>
            <a:headEnd type="none"/>
            <a:tailEnd type="triangle"/>
          </a:ln>
        </p:spPr>
      </p:sp>
      <p:sp>
        <p:nvSpPr>
          <p:cNvPr id="33" name="Text 31"/>
          <p:cNvSpPr/>
          <p:nvPr/>
        </p:nvSpPr>
        <p:spPr>
          <a:xfrm>
            <a:off x="10268712" y="1298448"/>
            <a:ext cx="13258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200" b="1" dirty="0">
                <a:solidFill>
                  <a:srgbClr val="7B61FF"/>
                </a:solidFill>
              </a:rPr>
              <a:t>7</a:t>
            </a:r>
            <a:endParaRPr lang="en-US" sz="4200" dirty="0"/>
          </a:p>
        </p:txBody>
      </p:sp>
      <p:sp>
        <p:nvSpPr>
          <p:cNvPr id="34" name="Text 32"/>
          <p:cNvSpPr/>
          <p:nvPr/>
        </p:nvSpPr>
        <p:spPr>
          <a:xfrm>
            <a:off x="10131552" y="2103120"/>
            <a:ext cx="1600200" cy="420624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16213E"/>
                </a:solidFill>
              </a:rPr>
              <a:t>Custom hardware</a:t>
            </a:r>
            <a:endParaRPr lang="en-US" sz="1050" dirty="0"/>
          </a:p>
        </p:txBody>
      </p:sp>
      <p:sp>
        <p:nvSpPr>
          <p:cNvPr id="35" name="Text 33"/>
          <p:cNvSpPr/>
          <p:nvPr/>
        </p:nvSpPr>
        <p:spPr>
          <a:xfrm>
            <a:off x="10177272" y="2743200"/>
            <a:ext cx="1417320" cy="749808"/>
          </a:xfrm>
          <a:prstGeom prst="rect">
            <a:avLst/>
          </a:prstGeom>
          <a:solidFill>
            <a:srgbClr val="FFFFFF"/>
          </a:solidFill>
          <a:ln w="13970">
            <a:solidFill>
              <a:srgbClr val="D8E8E8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algn="ctr" indent="0" marL="0">
              <a:buNone/>
            </a:pPr>
            <a:r>
              <a:rPr lang="en-US" sz="1050" dirty="0">
                <a:solidFill>
                  <a:srgbClr val="263238"/>
                </a:solidFill>
              </a:rPr>
              <a:t>Build only after validation</a:t>
            </a:r>
            <a:endParaRPr lang="en-US" sz="1050" dirty="0"/>
          </a:p>
        </p:txBody>
      </p:sp>
      <p:sp>
        <p:nvSpPr>
          <p:cNvPr id="36" name="Text 34"/>
          <p:cNvSpPr/>
          <p:nvPr/>
        </p:nvSpPr>
        <p:spPr>
          <a:xfrm>
            <a:off x="1828800" y="4983480"/>
            <a:ext cx="8458200" cy="658368"/>
          </a:xfrm>
          <a:prstGeom prst="rect">
            <a:avLst/>
          </a:prstGeom>
          <a:solidFill>
            <a:srgbClr val="FFF5E3"/>
          </a:solidFill>
          <a:ln w="15240">
            <a:solidFill>
              <a:srgbClr val="FFB000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16213E"/>
                </a:solidFill>
              </a:rPr>
              <a:t>Start with software + existing hardware. Add custom wearables when user research shows exactly what is needed.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1DA6A8"/>
          </a:solidFill>
          <a:ln w="12700">
            <a:solidFill>
              <a:srgbClr val="1DA6A8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0" y="6693408"/>
            <a:ext cx="12191695" cy="164592"/>
          </a:xfrm>
          <a:prstGeom prst="rect">
            <a:avLst/>
          </a:prstGeom>
          <a:solidFill>
            <a:srgbClr val="16213E"/>
          </a:solidFill>
          <a:ln w="12700">
            <a:solidFill>
              <a:srgbClr val="16213E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502920" y="347472"/>
            <a:ext cx="79552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16213E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User research and safety validation</a:t>
            </a:r>
            <a:endParaRPr lang="en-US" sz="2800" dirty="0"/>
          </a:p>
        </p:txBody>
      </p:sp>
      <p:sp>
        <p:nvSpPr>
          <p:cNvPr id="6" name="Text 4"/>
          <p:cNvSpPr/>
          <p:nvPr/>
        </p:nvSpPr>
        <p:spPr>
          <a:xfrm>
            <a:off x="530352" y="832104"/>
            <a:ext cx="89611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65717A"/>
                </a:solidFill>
              </a:rPr>
              <a:t>The system must be tested for usefulness, comfort, trust, and safety.</a:t>
            </a:r>
            <a:endParaRPr lang="en-US" sz="1150" dirty="0"/>
          </a:p>
        </p:txBody>
      </p:sp>
      <p:sp>
        <p:nvSpPr>
          <p:cNvPr id="7" name="Text 5"/>
          <p:cNvSpPr/>
          <p:nvPr/>
        </p:nvSpPr>
        <p:spPr>
          <a:xfrm>
            <a:off x="502920" y="6428232"/>
            <a:ext cx="25603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80" dirty="0">
                <a:solidFill>
                  <a:srgbClr val="65717A"/>
                </a:solidFill>
              </a:rPr>
              <a:t>AccessAI Next Phase</a:t>
            </a:r>
            <a:endParaRPr lang="en-US" sz="780" dirty="0"/>
          </a:p>
        </p:txBody>
      </p:sp>
      <p:sp>
        <p:nvSpPr>
          <p:cNvPr id="8" name="Text 6"/>
          <p:cNvSpPr/>
          <p:nvPr/>
        </p:nvSpPr>
        <p:spPr>
          <a:xfrm>
            <a:off x="11292840" y="6419088"/>
            <a:ext cx="4114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65717A"/>
                </a:solidFill>
              </a:rPr>
              <a:t>13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777240" y="1417320"/>
            <a:ext cx="2834640" cy="475488"/>
          </a:xfrm>
          <a:prstGeom prst="rect">
            <a:avLst/>
          </a:prstGeom>
          <a:solidFill>
            <a:srgbClr val="E9FBFB"/>
          </a:solidFill>
          <a:ln w="13970">
            <a:solidFill>
              <a:srgbClr val="1DA6A8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16213E"/>
                </a:solidFill>
              </a:rPr>
              <a:t>Research participants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960120" y="2011680"/>
            <a:ext cx="2468880" cy="1600200"/>
          </a:xfrm>
          <a:prstGeom prst="rect">
            <a:avLst/>
          </a:prstGeom>
          <a:solidFill>
            <a:srgbClr val="FFFFFF"/>
          </a:solidFill>
          <a:ln w="13970">
            <a:solidFill>
              <a:srgbClr val="D8E8E8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algn="ctr" indent="0" marL="0">
              <a:buNone/>
            </a:pPr>
            <a:r>
              <a:rPr lang="en-US" sz="1200" dirty="0">
                <a:solidFill>
                  <a:srgbClr val="263238"/>
                </a:solidFill>
              </a:rPr>
              <a:t>Deaf users</a:t>
            </a:r>
            <a:endParaRPr lang="en-US" sz="1200" dirty="0"/>
          </a:p>
          <a:p>
            <a:pPr algn="ctr" indent="0" marL="0">
              <a:buNone/>
            </a:pPr>
            <a:r>
              <a:rPr lang="en-US" sz="1200" dirty="0">
                <a:solidFill>
                  <a:srgbClr val="263238"/>
                </a:solidFill>
              </a:rPr>
              <a:t>DeafBlind users</a:t>
            </a:r>
            <a:endParaRPr lang="en-US" sz="1200" dirty="0"/>
          </a:p>
          <a:p>
            <a:pPr algn="ctr" indent="0" marL="0">
              <a:buNone/>
            </a:pPr>
            <a:r>
              <a:rPr lang="en-US" sz="1200" dirty="0">
                <a:solidFill>
                  <a:srgbClr val="263238"/>
                </a:solidFill>
              </a:rPr>
              <a:t>Late-deafened users</a:t>
            </a:r>
            <a:endParaRPr lang="en-US" sz="1200" dirty="0"/>
          </a:p>
          <a:p>
            <a:pPr algn="ctr" indent="0" marL="0">
              <a:buNone/>
            </a:pPr>
            <a:r>
              <a:rPr lang="en-US" sz="1200" dirty="0">
                <a:solidFill>
                  <a:srgbClr val="263238"/>
                </a:solidFill>
              </a:rPr>
              <a:t>Hard-of-hearing users</a:t>
            </a:r>
            <a:endParaRPr lang="en-US" sz="1200" dirty="0"/>
          </a:p>
          <a:p>
            <a:pPr algn="ctr" indent="0" marL="0">
              <a:buNone/>
            </a:pPr>
            <a:r>
              <a:rPr lang="en-US" sz="1200" dirty="0">
                <a:solidFill>
                  <a:srgbClr val="263238"/>
                </a:solidFill>
              </a:rPr>
              <a:t>Cochlear implant / hearing-aid users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4663440" y="1417320"/>
            <a:ext cx="2834640" cy="475488"/>
          </a:xfrm>
          <a:prstGeom prst="rect">
            <a:avLst/>
          </a:prstGeom>
          <a:solidFill>
            <a:srgbClr val="FFF5E3"/>
          </a:solidFill>
          <a:ln w="13970">
            <a:solidFill>
              <a:srgbClr val="FFB000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16213E"/>
                </a:solidFill>
              </a:rPr>
              <a:t>Measure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4846320" y="2011680"/>
            <a:ext cx="2468880" cy="1874520"/>
          </a:xfrm>
          <a:prstGeom prst="rect">
            <a:avLst/>
          </a:prstGeom>
          <a:solidFill>
            <a:srgbClr val="FFFFFF"/>
          </a:solidFill>
          <a:ln w="13970">
            <a:solidFill>
              <a:srgbClr val="D8E8E8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algn="ctr" indent="0" marL="0">
              <a:buNone/>
            </a:pPr>
            <a:r>
              <a:rPr lang="en-US" sz="1200" dirty="0">
                <a:solidFill>
                  <a:srgbClr val="263238"/>
                </a:solidFill>
              </a:rPr>
              <a:t>Accuracy</a:t>
            </a:r>
            <a:endParaRPr lang="en-US" sz="1200" dirty="0"/>
          </a:p>
          <a:p>
            <a:pPr algn="ctr" indent="0" marL="0">
              <a:buNone/>
            </a:pPr>
            <a:r>
              <a:rPr lang="en-US" sz="1200" dirty="0">
                <a:solidFill>
                  <a:srgbClr val="263238"/>
                </a:solidFill>
              </a:rPr>
              <a:t>False alarms</a:t>
            </a:r>
            <a:endParaRPr lang="en-US" sz="1200" dirty="0"/>
          </a:p>
          <a:p>
            <a:pPr algn="ctr" indent="0" marL="0">
              <a:buNone/>
            </a:pPr>
            <a:r>
              <a:rPr lang="en-US" sz="1200" dirty="0">
                <a:solidFill>
                  <a:srgbClr val="263238"/>
                </a:solidFill>
              </a:rPr>
              <a:t>Missed events</a:t>
            </a:r>
            <a:endParaRPr lang="en-US" sz="1200" dirty="0"/>
          </a:p>
          <a:p>
            <a:pPr algn="ctr" indent="0" marL="0">
              <a:buNone/>
            </a:pPr>
            <a:r>
              <a:rPr lang="en-US" sz="1200" dirty="0">
                <a:solidFill>
                  <a:srgbClr val="263238"/>
                </a:solidFill>
              </a:rPr>
              <a:t>Latency</a:t>
            </a:r>
            <a:endParaRPr lang="en-US" sz="1200" dirty="0"/>
          </a:p>
          <a:p>
            <a:pPr algn="ctr" indent="0" marL="0">
              <a:buNone/>
            </a:pPr>
            <a:r>
              <a:rPr lang="en-US" sz="1200" dirty="0">
                <a:solidFill>
                  <a:srgbClr val="263238"/>
                </a:solidFill>
              </a:rPr>
              <a:t>Haptic recognition</a:t>
            </a:r>
            <a:endParaRPr lang="en-US" sz="1200" dirty="0"/>
          </a:p>
          <a:p>
            <a:pPr algn="ctr" indent="0" marL="0">
              <a:buNone/>
            </a:pPr>
            <a:r>
              <a:rPr lang="en-US" sz="1200" dirty="0">
                <a:solidFill>
                  <a:srgbClr val="263238"/>
                </a:solidFill>
              </a:rPr>
              <a:t>Alert fatigue</a:t>
            </a:r>
            <a:endParaRPr lang="en-US" sz="1200" dirty="0"/>
          </a:p>
          <a:p>
            <a:pPr algn="ctr" indent="0" marL="0">
              <a:buNone/>
            </a:pPr>
            <a:r>
              <a:rPr lang="en-US" sz="1200" dirty="0">
                <a:solidFill>
                  <a:srgbClr val="263238"/>
                </a:solidFill>
              </a:rPr>
              <a:t>Trust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8503920" y="1417320"/>
            <a:ext cx="2834640" cy="475488"/>
          </a:xfrm>
          <a:prstGeom prst="rect">
            <a:avLst/>
          </a:prstGeom>
          <a:solidFill>
            <a:srgbClr val="FFF1F1"/>
          </a:solidFill>
          <a:ln w="13970">
            <a:solidFill>
              <a:srgbClr val="FF5C5C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16213E"/>
                </a:solidFill>
              </a:rPr>
              <a:t>Safety principle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8686800" y="2011680"/>
            <a:ext cx="2468880" cy="1600200"/>
          </a:xfrm>
          <a:prstGeom prst="rect">
            <a:avLst/>
          </a:prstGeom>
          <a:solidFill>
            <a:srgbClr val="FFFFFF"/>
          </a:solidFill>
          <a:ln w="13970">
            <a:solidFill>
              <a:srgbClr val="D8E8E8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algn="ctr" indent="0" marL="0">
              <a:buNone/>
            </a:pPr>
            <a:r>
              <a:rPr lang="en-US" sz="1200" dirty="0">
                <a:solidFill>
                  <a:srgbClr val="263238"/>
                </a:solidFill>
              </a:rPr>
              <a:t>Assistive awareness, not a replacement for legally required alarms. Critical functions need redundancy, offline operation, and failure testing.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2286000" y="5074920"/>
            <a:ext cx="7543800" cy="566928"/>
          </a:xfrm>
          <a:prstGeom prst="rect">
            <a:avLst/>
          </a:prstGeom>
          <a:solidFill>
            <a:srgbClr val="F1EEFF"/>
          </a:solidFill>
          <a:ln w="15240">
            <a:solidFill>
              <a:srgbClr val="7B61FF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16213E"/>
                </a:solidFill>
              </a:rPr>
              <a:t>If everything vibrates, nothing feels important. Alert fatigue is a safety issue.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1DA6A8"/>
          </a:solidFill>
          <a:ln w="12700">
            <a:solidFill>
              <a:srgbClr val="1DA6A8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0" y="6693408"/>
            <a:ext cx="12191695" cy="164592"/>
          </a:xfrm>
          <a:prstGeom prst="rect">
            <a:avLst/>
          </a:prstGeom>
          <a:solidFill>
            <a:srgbClr val="16213E"/>
          </a:solidFill>
          <a:ln w="12700">
            <a:solidFill>
              <a:srgbClr val="16213E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502920" y="347472"/>
            <a:ext cx="79552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16213E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What makes AccessAI different</a:t>
            </a:r>
            <a:endParaRPr lang="en-US" sz="2800" dirty="0"/>
          </a:p>
        </p:txBody>
      </p:sp>
      <p:sp>
        <p:nvSpPr>
          <p:cNvPr id="6" name="Text 4"/>
          <p:cNvSpPr/>
          <p:nvPr/>
        </p:nvSpPr>
        <p:spPr>
          <a:xfrm>
            <a:off x="530352" y="832104"/>
            <a:ext cx="89611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65717A"/>
                </a:solidFill>
              </a:rPr>
              <a:t>The defensible value is not “AI” alone. It is accessible understanding.</a:t>
            </a:r>
            <a:endParaRPr lang="en-US" sz="1150" dirty="0"/>
          </a:p>
        </p:txBody>
      </p:sp>
      <p:sp>
        <p:nvSpPr>
          <p:cNvPr id="7" name="Text 5"/>
          <p:cNvSpPr/>
          <p:nvPr/>
        </p:nvSpPr>
        <p:spPr>
          <a:xfrm>
            <a:off x="502920" y="6428232"/>
            <a:ext cx="25603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80" dirty="0">
                <a:solidFill>
                  <a:srgbClr val="65717A"/>
                </a:solidFill>
              </a:rPr>
              <a:t>AccessAI Next Phase</a:t>
            </a:r>
            <a:endParaRPr lang="en-US" sz="780" dirty="0"/>
          </a:p>
        </p:txBody>
      </p:sp>
      <p:sp>
        <p:nvSpPr>
          <p:cNvPr id="8" name="Text 6"/>
          <p:cNvSpPr/>
          <p:nvPr/>
        </p:nvSpPr>
        <p:spPr>
          <a:xfrm>
            <a:off x="11292840" y="6419088"/>
            <a:ext cx="4114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65717A"/>
                </a:solidFill>
              </a:rPr>
              <a:t>14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914400" y="1325880"/>
            <a:ext cx="2331720" cy="548640"/>
          </a:xfrm>
          <a:prstGeom prst="rect">
            <a:avLst/>
          </a:prstGeom>
          <a:solidFill>
            <a:srgbClr val="FFF1F1"/>
          </a:solidFill>
          <a:ln w="13970">
            <a:solidFill>
              <a:srgbClr val="FF5C5C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16213E"/>
                </a:solidFill>
              </a:rPr>
              <a:t>Not just…</a:t>
            </a:r>
            <a:endParaRPr lang="en-US" sz="1700" dirty="0"/>
          </a:p>
        </p:txBody>
      </p:sp>
      <p:sp>
        <p:nvSpPr>
          <p:cNvPr id="10" name="Text 8"/>
          <p:cNvSpPr/>
          <p:nvPr/>
        </p:nvSpPr>
        <p:spPr>
          <a:xfrm>
            <a:off x="1078992" y="2057400"/>
            <a:ext cx="2011680" cy="1325880"/>
          </a:xfrm>
          <a:prstGeom prst="rect">
            <a:avLst/>
          </a:prstGeom>
          <a:solidFill>
            <a:srgbClr val="FFFFFF"/>
          </a:solidFill>
          <a:ln w="13970">
            <a:solidFill>
              <a:srgbClr val="D8E8E8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algn="ctr" indent="0" marL="0">
              <a:buNone/>
            </a:pPr>
            <a:r>
              <a:rPr lang="en-US" sz="1300" dirty="0">
                <a:solidFill>
                  <a:srgbClr val="263238"/>
                </a:solidFill>
              </a:rPr>
              <a:t>A sound detector</a:t>
            </a:r>
            <a:endParaRPr lang="en-US" sz="1300" dirty="0"/>
          </a:p>
          <a:p>
            <a:pPr algn="ctr" indent="0" marL="0">
              <a:buNone/>
            </a:pPr>
            <a:r>
              <a:rPr lang="en-US" sz="1300" dirty="0">
                <a:solidFill>
                  <a:srgbClr val="263238"/>
                </a:solidFill>
              </a:rPr>
              <a:t>A haptic wearable</a:t>
            </a:r>
            <a:endParaRPr lang="en-US" sz="1300" dirty="0"/>
          </a:p>
          <a:p>
            <a:pPr algn="ctr" indent="0" marL="0">
              <a:buNone/>
            </a:pPr>
            <a:r>
              <a:rPr lang="en-US" sz="1300" dirty="0">
                <a:solidFill>
                  <a:srgbClr val="263238"/>
                </a:solidFill>
              </a:rPr>
              <a:t>A Deaf accessibility app</a:t>
            </a:r>
            <a:endParaRPr lang="en-US" sz="1300" dirty="0"/>
          </a:p>
          <a:p>
            <a:pPr algn="ctr" indent="0" marL="0">
              <a:buNone/>
            </a:pPr>
            <a:r>
              <a:rPr lang="en-US" sz="1300" dirty="0">
                <a:solidFill>
                  <a:srgbClr val="263238"/>
                </a:solidFill>
              </a:rPr>
              <a:t>A notification system</a:t>
            </a:r>
            <a:endParaRPr lang="en-US" sz="1300" dirty="0"/>
          </a:p>
        </p:txBody>
      </p:sp>
      <p:sp>
        <p:nvSpPr>
          <p:cNvPr id="11" name="Shape 9"/>
          <p:cNvSpPr/>
          <p:nvPr/>
        </p:nvSpPr>
        <p:spPr>
          <a:xfrm>
            <a:off x="3429000" y="2743200"/>
            <a:ext cx="1097280" cy="0"/>
          </a:xfrm>
          <a:prstGeom prst="line">
            <a:avLst/>
          </a:prstGeom>
          <a:noFill/>
          <a:ln w="20320">
            <a:solidFill>
              <a:srgbClr val="65717A"/>
            </a:solidFill>
            <a:prstDash val="solid"/>
            <a:headEnd type="none"/>
            <a:tailEnd type="triangle"/>
          </a:ln>
        </p:spPr>
      </p:sp>
      <p:sp>
        <p:nvSpPr>
          <p:cNvPr id="12" name="Text 10"/>
          <p:cNvSpPr/>
          <p:nvPr/>
        </p:nvSpPr>
        <p:spPr>
          <a:xfrm>
            <a:off x="4663440" y="1325880"/>
            <a:ext cx="2834640" cy="548640"/>
          </a:xfrm>
          <a:prstGeom prst="rect">
            <a:avLst/>
          </a:prstGeom>
          <a:solidFill>
            <a:srgbClr val="E9FBFB"/>
          </a:solidFill>
          <a:ln w="13970">
            <a:solidFill>
              <a:srgbClr val="1DA6A8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16213E"/>
                </a:solidFill>
              </a:rPr>
              <a:t>AccessAI combines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4864608" y="2057400"/>
            <a:ext cx="2423160" cy="1325880"/>
          </a:xfrm>
          <a:prstGeom prst="rect">
            <a:avLst/>
          </a:prstGeom>
          <a:solidFill>
            <a:srgbClr val="FFFFFF"/>
          </a:solidFill>
          <a:ln w="13970">
            <a:solidFill>
              <a:srgbClr val="D8E8E8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algn="ctr" indent="0" marL="0">
              <a:buNone/>
            </a:pPr>
            <a:r>
              <a:rPr lang="en-US" sz="1300" dirty="0">
                <a:solidFill>
                  <a:srgbClr val="263238"/>
                </a:solidFill>
              </a:rPr>
              <a:t>AI + sensors</a:t>
            </a:r>
            <a:endParaRPr lang="en-US" sz="1300" dirty="0"/>
          </a:p>
          <a:p>
            <a:pPr algn="ctr" indent="0" marL="0">
              <a:buNone/>
            </a:pPr>
            <a:r>
              <a:rPr lang="en-US" sz="1300" dirty="0">
                <a:solidFill>
                  <a:srgbClr val="263238"/>
                </a:solidFill>
              </a:rPr>
              <a:t>Context + confidence</a:t>
            </a:r>
            <a:endParaRPr lang="en-US" sz="1300" dirty="0"/>
          </a:p>
          <a:p>
            <a:pPr algn="ctr" indent="0" marL="0">
              <a:buNone/>
            </a:pPr>
            <a:r>
              <a:rPr lang="en-US" sz="1300" dirty="0">
                <a:solidFill>
                  <a:srgbClr val="263238"/>
                </a:solidFill>
              </a:rPr>
              <a:t>Haptics + Braille</a:t>
            </a:r>
            <a:endParaRPr lang="en-US" sz="1300" dirty="0"/>
          </a:p>
          <a:p>
            <a:pPr algn="ctr" indent="0" marL="0">
              <a:buNone/>
            </a:pPr>
            <a:r>
              <a:rPr lang="en-US" sz="1300" dirty="0">
                <a:solidFill>
                  <a:srgbClr val="263238"/>
                </a:solidFill>
              </a:rPr>
              <a:t>Personalization + APIs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7680960" y="2743200"/>
            <a:ext cx="1051560" cy="0"/>
          </a:xfrm>
          <a:prstGeom prst="line">
            <a:avLst/>
          </a:prstGeom>
          <a:noFill/>
          <a:ln w="20320">
            <a:solidFill>
              <a:srgbClr val="65717A"/>
            </a:solidFill>
            <a:prstDash val="solid"/>
            <a:headEnd type="none"/>
            <a:tailEnd type="triangle"/>
          </a:ln>
        </p:spPr>
      </p:sp>
      <p:sp>
        <p:nvSpPr>
          <p:cNvPr id="15" name="Text 13"/>
          <p:cNvSpPr/>
          <p:nvPr/>
        </p:nvSpPr>
        <p:spPr>
          <a:xfrm>
            <a:off x="8915400" y="1325880"/>
            <a:ext cx="2331720" cy="548640"/>
          </a:xfrm>
          <a:prstGeom prst="rect">
            <a:avLst/>
          </a:prstGeom>
          <a:solidFill>
            <a:srgbClr val="FFF5E3"/>
          </a:solidFill>
          <a:ln w="13970">
            <a:solidFill>
              <a:srgbClr val="FFB000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16213E"/>
                </a:solidFill>
              </a:rPr>
              <a:t>To deliver…</a:t>
            </a:r>
            <a:endParaRPr lang="en-US" sz="1700" dirty="0"/>
          </a:p>
        </p:txBody>
      </p:sp>
      <p:sp>
        <p:nvSpPr>
          <p:cNvPr id="16" name="Text 14"/>
          <p:cNvSpPr/>
          <p:nvPr/>
        </p:nvSpPr>
        <p:spPr>
          <a:xfrm>
            <a:off x="9125712" y="2148840"/>
            <a:ext cx="1920240" cy="1097280"/>
          </a:xfrm>
          <a:prstGeom prst="rect">
            <a:avLst/>
          </a:prstGeom>
          <a:solidFill>
            <a:srgbClr val="FFFFFF"/>
          </a:solidFill>
          <a:ln w="13970">
            <a:solidFill>
              <a:srgbClr val="D8E8E8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263238"/>
                </a:solidFill>
              </a:rPr>
              <a:t>Accessible environmental awareness that follows the person across settings.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2331720" y="4892040"/>
            <a:ext cx="7452360" cy="731520"/>
          </a:xfrm>
          <a:prstGeom prst="rect">
            <a:avLst/>
          </a:prstGeom>
          <a:solidFill>
            <a:srgbClr val="E9FBFB"/>
          </a:solidFill>
          <a:ln w="15240">
            <a:solidFill>
              <a:srgbClr val="1DA6A8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16213E"/>
                </a:solidFill>
              </a:rPr>
              <a:t>AI is not the product. The product is accessible understanding of the environment.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B132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B132B"/>
          </a:solidFill>
          <a:ln w="12700">
            <a:solidFill>
              <a:srgbClr val="0B132B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45720" y="4251960"/>
            <a:ext cx="2423160" cy="2423160"/>
          </a:xfrm>
          <a:prstGeom prst="arc">
            <a:avLst/>
          </a:prstGeom>
          <a:solidFill>
            <a:srgbClr val="0B132B">
              <a:alpha val="0"/>
            </a:srgbClr>
          </a:solidFill>
          <a:ln w="25400">
            <a:solidFill>
              <a:srgbClr val="1DA6A8">
                <a:alpha val="75000"/>
              </a:srgbClr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9829800" y="45720"/>
            <a:ext cx="2286000" cy="2286000"/>
          </a:xfrm>
          <a:prstGeom prst="arc">
            <a:avLst/>
          </a:prstGeom>
          <a:solidFill>
            <a:srgbClr val="0B132B">
              <a:alpha val="0"/>
            </a:srgbClr>
          </a:solidFill>
          <a:ln w="25400">
            <a:solidFill>
              <a:srgbClr val="FFB000">
                <a:alpha val="80000"/>
              </a:srgbClr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777240" y="658368"/>
            <a:ext cx="52120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rgbClr val="B7F8DB"/>
                </a:solidFill>
              </a:rPr>
              <a:t>Mission for the next phase</a:t>
            </a:r>
            <a:endParaRPr lang="en-US" sz="2300" dirty="0"/>
          </a:p>
        </p:txBody>
      </p:sp>
      <p:sp>
        <p:nvSpPr>
          <p:cNvPr id="6" name="Text 4"/>
          <p:cNvSpPr/>
          <p:nvPr/>
        </p:nvSpPr>
        <p:spPr>
          <a:xfrm>
            <a:off x="804672" y="1417320"/>
            <a:ext cx="10515600" cy="210312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indent="0" marL="0">
              <a:buNone/>
            </a:pPr>
            <a:r>
              <a:rPr lang="en-US" sz="2400" b="1" dirty="0">
                <a:solidFill>
                  <a:srgbClr val="FFFFFF"/>
                </a:solidFill>
              </a:rPr>
              <a:t>AccessAI will develop an AI-powered, multimodal environmental awareness platform that identifies meaningful events, understands their context, urgency, location, and relevance, and translates them into personalized haptic, tactile, Braille, visual, or text-based information.</a:t>
            </a:r>
            <a:endParaRPr lang="en-US" sz="2400" dirty="0"/>
          </a:p>
        </p:txBody>
      </p:sp>
      <p:sp>
        <p:nvSpPr>
          <p:cNvPr id="7" name="Text 5"/>
          <p:cNvSpPr/>
          <p:nvPr/>
        </p:nvSpPr>
        <p:spPr>
          <a:xfrm>
            <a:off x="1828800" y="4343400"/>
            <a:ext cx="8595360" cy="91440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B000"/>
                </a:solidFill>
              </a:rPr>
              <a:t>AccessAI does not make the world louder.</a:t>
            </a:r>
            <a:endParaRPr lang="en-US" sz="3000" dirty="0"/>
          </a:p>
          <a:p>
            <a:pPr algn="ctr" indent="0" marL="0">
              <a:buNone/>
            </a:pPr>
            <a:r>
              <a:rPr lang="en-US" sz="3000" b="1" dirty="0">
                <a:solidFill>
                  <a:srgbClr val="FFB000"/>
                </a:solidFill>
              </a:rPr>
              <a:t>It makes the world understandable.</a:t>
            </a:r>
            <a:endParaRPr lang="en-US" sz="3000" dirty="0"/>
          </a:p>
        </p:txBody>
      </p:sp>
      <p:sp>
        <p:nvSpPr>
          <p:cNvPr id="8" name="Text 6"/>
          <p:cNvSpPr/>
          <p:nvPr/>
        </p:nvSpPr>
        <p:spPr>
          <a:xfrm>
            <a:off x="1755648" y="5788152"/>
            <a:ext cx="8778240" cy="34747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algn="ctr" indent="0" marL="0">
              <a:buNone/>
            </a:pPr>
            <a:r>
              <a:rPr lang="en-US" sz="1300" dirty="0">
                <a:solidFill>
                  <a:srgbClr val="DCEDEE"/>
                </a:solidFill>
              </a:rPr>
              <a:t>Next step: prototype the intelligence layer with existing devices, define the haptic language with users, and validate the first high-value event set.</a:t>
            </a:r>
            <a:endParaRPr lang="en-US" sz="1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</vt:vector>
  </TitlesOfParts>
  <Company>AccessAI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AccessAI Next Phase: AI-Powered Multimodal Environmental Awareness</dc:title>
  <dc:subject>AccessAI Next Phase</dc:subject>
  <dc:creator>OpenAI</dc:creator>
  <cp:lastModifiedBy>OpenAI</cp:lastModifiedBy>
  <cp:revision>1</cp:revision>
  <dcterms:created xsi:type="dcterms:W3CDTF">2026-09-25T02:35:40Z</dcterms:created>
  <dcterms:modified xsi:type="dcterms:W3CDTF">2026-09-25T02:35:40Z</dcterms:modified>
</cp:coreProperties>
</file>